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92" r:id="rId2"/>
    <p:sldId id="377" r:id="rId3"/>
    <p:sldId id="320" r:id="rId4"/>
    <p:sldId id="356" r:id="rId5"/>
    <p:sldId id="347" r:id="rId6"/>
    <p:sldId id="359" r:id="rId7"/>
    <p:sldId id="385" r:id="rId8"/>
    <p:sldId id="360" r:id="rId9"/>
    <p:sldId id="386" r:id="rId10"/>
    <p:sldId id="361" r:id="rId11"/>
    <p:sldId id="378" r:id="rId12"/>
    <p:sldId id="355" r:id="rId13"/>
    <p:sldId id="362" r:id="rId14"/>
    <p:sldId id="365" r:id="rId15"/>
    <p:sldId id="381" r:id="rId16"/>
    <p:sldId id="369" r:id="rId17"/>
    <p:sldId id="370" r:id="rId18"/>
    <p:sldId id="387" r:id="rId19"/>
    <p:sldId id="388" r:id="rId20"/>
    <p:sldId id="389" r:id="rId21"/>
    <p:sldId id="367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E8713C"/>
    <a:srgbClr val="C74D17"/>
    <a:srgbClr val="B97325"/>
    <a:srgbClr val="008000"/>
    <a:srgbClr val="99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1" autoAdjust="0"/>
    <p:restoredTop sz="84035" autoAdjust="0"/>
  </p:normalViewPr>
  <p:slideViewPr>
    <p:cSldViewPr snapToGrid="0">
      <p:cViewPr varScale="1">
        <p:scale>
          <a:sx n="57" d="100"/>
          <a:sy n="57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740" y="-7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D366967-776A-4DF3-B72B-A50777E8AC93}" type="datetimeFigureOut">
              <a:rPr lang="en-US"/>
              <a:pPr>
                <a:defRPr/>
              </a:pPr>
              <a:t>9/8/2010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9C4FB95-92F8-437B-B726-95D8A6450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A4A6268-D85B-4B35-BE87-04A8843A0B0A}" type="datetimeFigureOut">
              <a:rPr lang="en-US"/>
              <a:pPr>
                <a:defRPr/>
              </a:pPr>
              <a:t>9/8/2010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1355B18-00A5-4775-827F-F81920615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24AFAC-6566-45FD-87A2-BBD84A48AD8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92E595-294F-42DD-A89F-E0D0ADDEC219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577509-BDB2-471F-BD41-DC74D75F0E8B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C9A0D2-71DE-4943-8D78-E55CD582B748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56EDE4-4D86-4174-8921-066F2A6CBBAD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DED9502B-3B24-4F93-A516-F0C7310AA016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1BCFD7-E259-49D0-99FE-67ECA55073B4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A04BB8-2D38-45FC-898C-3B2A71D33E67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Ingenio victoria de julio—cuba, closed in 2000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C79CE8-6730-473C-BF4B-F5D667985AF6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9516C1-B84E-445A-B957-B7FF018A3E9D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2A69EF-634C-46BA-B1A3-22414095E28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9C04CA-D181-4F68-A26B-BA5F9D234ED6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B2569B-089F-41F0-B4CD-2C0C32B2F74E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E9461C-2AF7-4985-A478-6FA19AC72994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February 3, 2005 – SERVIR Dedication  in Panama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597727-B788-4A87-92FE-7776A4AD7F56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E7B335-0A08-48F7-A3D8-0E53CD3D248F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485E67-EB94-47E7-8746-3F9E133D35F1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F58060-613A-478C-A801-325F0EC1AB47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FB6234-5460-4E7E-B934-AE043AF9181C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6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0225" y="4508500"/>
            <a:ext cx="3360738" cy="1015663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3000" b="1">
                <a:solidFill>
                  <a:schemeClr val="bg1"/>
                </a:solidFill>
                <a:latin typeface="Helvetic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56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4988" y="5565775"/>
            <a:ext cx="3216275" cy="27305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defRPr sz="1400" b="1">
                <a:solidFill>
                  <a:schemeClr val="bg1"/>
                </a:solidFill>
                <a:latin typeface="Helvetica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A0CF9-7809-4938-9834-70DFF1448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4278B-BCD5-45CD-9F5B-ACEB52AAF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14328-E5D6-47A0-A000-08E638105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DC80F-EFDE-434E-9462-9EDE05428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BFC18-3FBA-46C4-ACEB-072C6758E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97130-7791-4C4F-AB41-4F598AC67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D3348-955B-435C-8672-B080E0BE5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02557-C1C9-476D-A670-9CDC72A41B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C6C43-2E0F-4AEC-886C-3E3DC4FC1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FBF35-5AB1-4E41-B7A5-15D028E28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6A8D2-DCB8-440E-9CC4-11682BE0A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D0B7014-8564-4030-8469-46A548898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>
            <a:hlinkClick r:id="" action="ppaction://hlinkshowjump?jump=lastslide"/>
          </p:cNvPr>
          <p:cNvSpPr>
            <a:spLocks noChangeArrowheads="1"/>
          </p:cNvSpPr>
          <p:nvPr userDrawn="1"/>
        </p:nvSpPr>
        <p:spPr bwMode="auto">
          <a:xfrm>
            <a:off x="8932863" y="0"/>
            <a:ext cx="211137" cy="2540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7" name="Oval 13"/>
          <p:cNvSpPr>
            <a:spLocks noChangeArrowheads="1"/>
          </p:cNvSpPr>
          <p:nvPr userDrawn="1"/>
        </p:nvSpPr>
        <p:spPr bwMode="auto">
          <a:xfrm>
            <a:off x="214313" y="5857875"/>
            <a:ext cx="928687" cy="1000125"/>
          </a:xfrm>
          <a:prstGeom prst="ellipse">
            <a:avLst/>
          </a:prstGeom>
          <a:solidFill>
            <a:srgbClr val="D9D9D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 bwMode="auto">
          <a:xfrm>
            <a:off x="242888" y="5430838"/>
            <a:ext cx="4792662" cy="708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smtClean="0">
                <a:latin typeface="Helvetica" pitchFamily="34" charset="0"/>
              </a:rPr>
              <a:t>Daniel E. Irwin</a:t>
            </a:r>
            <a:br>
              <a:rPr lang="en-US" sz="2000" smtClean="0">
                <a:latin typeface="Helvetica" pitchFamily="34" charset="0"/>
              </a:rPr>
            </a:br>
            <a:r>
              <a:rPr lang="en-US" sz="2000" smtClean="0">
                <a:latin typeface="Helvetica" pitchFamily="34" charset="0"/>
              </a:rPr>
              <a:t>NASA/Marshall Space Flight Center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52708" y="1446793"/>
            <a:ext cx="6091292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36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82000"/>
                    </a:srgbClr>
                  </a:outerShdw>
                </a:effectLst>
                <a:latin typeface="Helvetica" charset="0"/>
                <a:ea typeface="+mj-ea"/>
                <a:cs typeface="+mj-cs"/>
              </a:rPr>
              <a:t>SERVIR:</a:t>
            </a:r>
          </a:p>
          <a:p>
            <a:pPr>
              <a:spcAft>
                <a:spcPts val="1200"/>
              </a:spcAft>
              <a:defRPr/>
            </a:pPr>
            <a:r>
              <a:rPr lang="en-US" sz="28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82000"/>
                    </a:srgbClr>
                  </a:outerShdw>
                </a:effectLst>
                <a:latin typeface="Helvetica" charset="0"/>
                <a:ea typeface="+mj-ea"/>
                <a:cs typeface="+mj-cs"/>
              </a:rPr>
              <a:t>A Global Network for Satellite and </a:t>
            </a:r>
            <a:r>
              <a:rPr lang="en-US" sz="2800" b="1" i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82000"/>
                    </a:srgbClr>
                  </a:outerShdw>
                </a:effectLst>
                <a:latin typeface="Helvetica" charset="0"/>
                <a:ea typeface="+mj-ea"/>
                <a:cs typeface="+mj-cs"/>
              </a:rPr>
              <a:t>in situ </a:t>
            </a:r>
            <a:r>
              <a:rPr lang="en-US" sz="2800" b="1" kern="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82000"/>
                    </a:srgbClr>
                  </a:outerShdw>
                </a:effectLst>
                <a:latin typeface="Helvetica" charset="0"/>
                <a:ea typeface="+mj-ea"/>
                <a:cs typeface="+mj-cs"/>
              </a:rPr>
              <a:t>Environmental Monitoring and Management</a:t>
            </a:r>
            <a:endParaRPr lang="en-US" sz="2000" b="1" kern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2700000">
                  <a:srgbClr val="000000">
                    <a:alpha val="82000"/>
                  </a:srgbClr>
                </a:outerShdw>
              </a:effectLst>
              <a:latin typeface="Helvetica" charset="0"/>
              <a:ea typeface="+mj-ea"/>
              <a:cs typeface="+mj-cs"/>
            </a:endParaRP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3141663" y="485775"/>
            <a:ext cx="48768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National Aeronautics And Space Administration</a:t>
            </a: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304800" y="6545263"/>
            <a:ext cx="48768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www.nasa.gov</a:t>
            </a:r>
          </a:p>
        </p:txBody>
      </p:sp>
      <p:pic>
        <p:nvPicPr>
          <p:cNvPr id="3078" name="Picture 5" descr="NASA insignia B&amp;W w-rule.ai"/>
          <p:cNvPicPr>
            <a:picLocks noChangeAspect="1"/>
          </p:cNvPicPr>
          <p:nvPr/>
        </p:nvPicPr>
        <p:blipFill>
          <a:blip r:embed="rId3" cstate="print"/>
          <a:srcRect l="18698" t="16454" r="11615" b="33437"/>
          <a:stretch>
            <a:fillRect/>
          </a:stretch>
        </p:blipFill>
        <p:spPr bwMode="auto">
          <a:xfrm>
            <a:off x="7924800" y="139700"/>
            <a:ext cx="9144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1660525"/>
            <a:ext cx="8528050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34963" y="41275"/>
            <a:ext cx="8788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Extreme Events</a:t>
            </a:r>
            <a:b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http://www.servir.net/images/desastres/2010-01-13_Terremoto_HT/port-au-prince_degats_central_20100114_b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" y="3359150"/>
            <a:ext cx="5221288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0850" y="1458913"/>
            <a:ext cx="4624388" cy="272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968375"/>
          </a:xfrm>
          <a:prstGeom prst="rect">
            <a:avLst/>
          </a:prstGeom>
          <a:noFill/>
        </p:spPr>
        <p:txBody>
          <a:bodyPr lIns="89654" tIns="44828" rIns="89654" bIns="44828"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Earthquake in Haiti</a:t>
            </a:r>
            <a:endParaRPr lang="en-US" sz="20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38263" y="147638"/>
            <a:ext cx="7805737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en-US" sz="2000" b="1" dirty="0">
                <a:solidFill>
                  <a:schemeClr val="bg1"/>
                </a:solidFill>
                <a:latin typeface="+mj-lt"/>
                <a:ea typeface="Times New Roman" pitchFamily="18" charset="0"/>
              </a:rPr>
              <a:t>Where did NASA satellite data go? Thanks to USAID and CATHALAC… To the desk of the President of Panama!</a:t>
            </a:r>
          </a:p>
          <a:p>
            <a:pPr algn="just">
              <a:defRPr/>
            </a:pPr>
            <a:endParaRPr lang="en-US" sz="1400" b="1" dirty="0">
              <a:solidFill>
                <a:schemeClr val="bg1"/>
              </a:solidFill>
              <a:latin typeface="Arial" pitchFamily="34" charset="0"/>
            </a:endParaRPr>
          </a:p>
          <a:p>
            <a:pPr algn="just">
              <a:defRPr/>
            </a:pPr>
            <a:endParaRPr lang="en-US" sz="1400" b="1" dirty="0">
              <a:latin typeface="Arial" pitchFamily="34" charset="0"/>
            </a:endParaRPr>
          </a:p>
          <a:p>
            <a:pPr algn="just">
              <a:defRPr/>
            </a:pPr>
            <a:endParaRPr lang="en-US" sz="1400" b="1" dirty="0"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7600" y="5907088"/>
            <a:ext cx="5013325" cy="500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endParaRPr lang="en-US" sz="1050" dirty="0">
              <a:latin typeface="Arial" pitchFamily="34" charset="0"/>
            </a:endParaRPr>
          </a:p>
          <a:p>
            <a:pPr algn="just">
              <a:defRPr/>
            </a:pPr>
            <a:r>
              <a:rPr lang="en-US" sz="1600" dirty="0">
                <a:latin typeface="Arial" pitchFamily="34" charset="0"/>
                <a:ea typeface="Times New Roman" pitchFamily="18" charset="0"/>
              </a:rPr>
              <a:t>SERVIR decision support on the spot (Nov 2008)</a:t>
            </a:r>
            <a:endParaRPr lang="en-US" sz="2800" dirty="0">
              <a:latin typeface="Arial" pitchFamily="34" charset="0"/>
            </a:endParaRPr>
          </a:p>
        </p:txBody>
      </p:sp>
      <p:pic>
        <p:nvPicPr>
          <p:cNvPr id="1026" name="Picture 2" descr="good_sho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163" y="1784350"/>
            <a:ext cx="7754937" cy="407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0" y="1371600"/>
            <a:ext cx="91440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</a:pPr>
            <a:endParaRPr lang="en-US" sz="200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t="30663" r="21672"/>
          <a:stretch>
            <a:fillRect/>
          </a:stretch>
        </p:blipFill>
        <p:spPr bwMode="auto">
          <a:xfrm>
            <a:off x="762000" y="3124200"/>
            <a:ext cx="2687638" cy="323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4" name="AutoShape 9"/>
          <p:cNvSpPr>
            <a:spLocks noChangeArrowheads="1"/>
          </p:cNvSpPr>
          <p:nvPr/>
        </p:nvSpPr>
        <p:spPr bwMode="auto">
          <a:xfrm>
            <a:off x="3581400" y="4191000"/>
            <a:ext cx="1219200" cy="6858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733800" y="43434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</a:rPr>
              <a:t>Model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/>
          <a:srcRect b="12701"/>
          <a:stretch>
            <a:fillRect/>
          </a:stretch>
        </p:blipFill>
        <p:spPr bwMode="auto">
          <a:xfrm>
            <a:off x="5029200" y="3124200"/>
            <a:ext cx="2578100" cy="327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4953000" y="64008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/>
              <a:t>Flood Potential </a:t>
            </a:r>
          </a:p>
        </p:txBody>
      </p:sp>
      <p:sp>
        <p:nvSpPr>
          <p:cNvPr id="15368" name="Text Box 13"/>
          <p:cNvSpPr txBox="1">
            <a:spLocks noChangeArrowheads="1"/>
          </p:cNvSpPr>
          <p:nvPr/>
        </p:nvSpPr>
        <p:spPr bwMode="auto">
          <a:xfrm>
            <a:off x="914400" y="6400800"/>
            <a:ext cx="2438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/>
              <a:t>TRMM 3B42 Precipitation</a:t>
            </a:r>
          </a:p>
        </p:txBody>
      </p:sp>
      <p:sp>
        <p:nvSpPr>
          <p:cNvPr id="13" name="Rectangle 13"/>
          <p:cNvSpPr txBox="1">
            <a:spLocks noChangeArrowheads="1"/>
          </p:cNvSpPr>
          <p:nvPr/>
        </p:nvSpPr>
        <p:spPr>
          <a:xfrm>
            <a:off x="9144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Mapping Flood Potential in Africa</a:t>
            </a:r>
          </a:p>
        </p:txBody>
      </p:sp>
      <p:sp>
        <p:nvSpPr>
          <p:cNvPr id="15370" name="Rectangle 14"/>
          <p:cNvSpPr>
            <a:spLocks noChangeArrowheads="1"/>
          </p:cNvSpPr>
          <p:nvPr/>
        </p:nvSpPr>
        <p:spPr bwMode="auto">
          <a:xfrm>
            <a:off x="114300" y="1447800"/>
            <a:ext cx="891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Using a regional/global hydrologic model with near-real time precipitation from the multi-sensor NASA TRMM 3B42 precipitation product to derive flood potential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Provides an estimate of expected depth of flood inundation at a 0.25 degree resolution (approx. 25 km)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Precipitation forecast data can be used with the model to provide longer lead time forecasts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O1 scene band 6 - day 91 (01 April) 2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25" y="4648200"/>
            <a:ext cx="28194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EO1 scene band 6 - day 99 (09 April) 2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6300" y="4648200"/>
            <a:ext cx="2686050" cy="1617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EO1 scene band 6 - day 104 (14 April) 2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725" y="4648200"/>
            <a:ext cx="2400300" cy="162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9" name="Rectangle 1"/>
          <p:cNvSpPr>
            <a:spLocks noChangeArrowheads="1"/>
          </p:cNvSpPr>
          <p:nvPr/>
        </p:nvSpPr>
        <p:spPr bwMode="auto">
          <a:xfrm>
            <a:off x="1414463" y="6334125"/>
            <a:ext cx="6145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ZA" sz="14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LAKE LIAMBEZI AREA – NASA EO1 BAND 6 SCENES FOR 01, 09 and 14 APRIL 2009</a:t>
            </a:r>
            <a:endParaRPr lang="en-US" sz="1400" b="1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en-ZA" sz="14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(false colours based on preliminary classification without ground verification)</a:t>
            </a:r>
            <a:endParaRPr lang="en-ZA" sz="14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1143000" y="190500"/>
            <a:ext cx="72390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Mapping Floods in Africa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Lake Liambezi Area</a:t>
            </a:r>
          </a:p>
        </p:txBody>
      </p:sp>
      <p:pic>
        <p:nvPicPr>
          <p:cNvPr id="89090" name="Picture 2" descr="http://nimg.sulekha.com/Others/original700/aptopix-namibia-floods-2009-3-20-12-33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6425" y="1471613"/>
            <a:ext cx="4449763" cy="2773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eadly Flooding in Namib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474788"/>
            <a:ext cx="4138612" cy="275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89025" y="50800"/>
            <a:ext cx="7640638" cy="7191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Use: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MyCOE</a:t>
            </a: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-SERVIR Initiative</a:t>
            </a:r>
            <a:endParaRPr lang="en-US" sz="28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96838" y="1525588"/>
            <a:ext cx="459105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latin typeface="Arial" pitchFamily="34" charset="0"/>
              </a:rPr>
              <a:t>Building capacity to protect biodiversity using GIS, RS, and geospatial analytical techniques.</a:t>
            </a:r>
          </a:p>
          <a:p>
            <a:pPr marL="342900" indent="-342900">
              <a:spcBef>
                <a:spcPts val="1000"/>
              </a:spcBef>
              <a:buFontTx/>
              <a:buChar char="•"/>
              <a:defRPr/>
            </a:pPr>
            <a:r>
              <a:rPr lang="en-US" sz="2000" kern="0" dirty="0">
                <a:latin typeface="Arial" pitchFamily="34" charset="0"/>
              </a:rPr>
              <a:t>Strengthening collaboration amongst universities, government environmental authorities, and NGOs.</a:t>
            </a:r>
          </a:p>
          <a:p>
            <a:pPr marL="342900" indent="-342900">
              <a:spcBef>
                <a:spcPts val="1000"/>
              </a:spcBef>
              <a:buFontTx/>
              <a:buChar char="•"/>
              <a:defRPr/>
            </a:pPr>
            <a:r>
              <a:rPr lang="en-US" sz="2000" kern="0" dirty="0">
                <a:latin typeface="Arial" pitchFamily="34" charset="0"/>
              </a:rPr>
              <a:t>Students &amp; mentors competitively selected; both receive modest stipends to conduct 6-month long projects and travel support .</a:t>
            </a:r>
          </a:p>
        </p:txBody>
      </p:sp>
      <p:pic>
        <p:nvPicPr>
          <p:cNvPr id="8202" name="Picture 10" descr="mycoe kenyans at computer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t="21800"/>
          <a:stretch>
            <a:fillRect/>
          </a:stretch>
        </p:blipFill>
        <p:spPr bwMode="auto">
          <a:xfrm>
            <a:off x="4643438" y="4194175"/>
            <a:ext cx="4170362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grpSp>
        <p:nvGrpSpPr>
          <p:cNvPr id="17413" name="Group 13"/>
          <p:cNvGrpSpPr>
            <a:grpSpLocks/>
          </p:cNvGrpSpPr>
          <p:nvPr/>
        </p:nvGrpSpPr>
        <p:grpSpPr bwMode="auto">
          <a:xfrm>
            <a:off x="184150" y="5476875"/>
            <a:ext cx="4302125" cy="1381125"/>
            <a:chOff x="4625975" y="5199063"/>
            <a:chExt cx="4302125" cy="1381125"/>
          </a:xfrm>
        </p:grpSpPr>
        <p:sp>
          <p:nvSpPr>
            <p:cNvPr id="17415" name="Rectangle 19"/>
            <p:cNvSpPr>
              <a:spLocks noChangeArrowheads="1"/>
            </p:cNvSpPr>
            <p:nvPr/>
          </p:nvSpPr>
          <p:spPr bwMode="auto">
            <a:xfrm>
              <a:off x="6059488" y="6042025"/>
              <a:ext cx="2868612" cy="5016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416" name="Picture 11" descr="gre-blu_mycoe circle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545" t="6412" r="39984" b="6798"/>
            <a:stretch>
              <a:fillRect/>
            </a:stretch>
          </p:blipFill>
          <p:spPr bwMode="auto">
            <a:xfrm>
              <a:off x="4625975" y="5199063"/>
              <a:ext cx="1381125" cy="13811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12" descr="aag green 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9175" y="6091238"/>
              <a:ext cx="457200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13" descr="ESRI corpproductlogo_color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91488" y="6113463"/>
              <a:ext cx="320675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9" name="Picture 14" descr="usai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643688" y="6110288"/>
              <a:ext cx="411162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0" name="Picture 15" descr="http://www-as.harvard.edu/chemistry/trop/img/NASA_Logo.gi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13588" y="6105525"/>
              <a:ext cx="44767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1" name="Picture 16" descr="logo_col_notext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507413" y="6091238"/>
              <a:ext cx="357187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18" descr="logo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02538" y="6088063"/>
              <a:ext cx="388937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3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35500" y="1320800"/>
            <a:ext cx="419258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33488" y="60325"/>
            <a:ext cx="685165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chemeClr val="bg1"/>
                </a:solidFill>
              </a:rPr>
              <a:t>SERVIR Users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25450" y="1443038"/>
            <a:ext cx="8447088" cy="45259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smtClean="0"/>
              <a:t>Decision makers, media, educators, students, private industry, community groups</a:t>
            </a:r>
            <a:r>
              <a:rPr lang="en-US" sz="2000" smtClean="0"/>
              <a:t>. </a:t>
            </a:r>
          </a:p>
        </p:txBody>
      </p:sp>
      <p:pic>
        <p:nvPicPr>
          <p:cNvPr id="10" name="Picture 2" descr="workshop4"/>
          <p:cNvPicPr>
            <a:picLocks noChangeAspect="1" noChangeArrowheads="1"/>
          </p:cNvPicPr>
          <p:nvPr/>
        </p:nvPicPr>
        <p:blipFill>
          <a:blip r:embed="rId3" cstate="print"/>
          <a:srcRect l="6349"/>
          <a:stretch>
            <a:fillRect/>
          </a:stretch>
        </p:blipFill>
        <p:spPr bwMode="auto">
          <a:xfrm>
            <a:off x="4429125" y="4432300"/>
            <a:ext cx="3636963" cy="2219325"/>
          </a:xfrm>
          <a:prstGeom prst="rect">
            <a:avLst/>
          </a:prstGeom>
          <a:noFill/>
          <a:ln w="12700">
            <a:solidFill>
              <a:schemeClr val="accent5">
                <a:lumMod val="10000"/>
              </a:schemeClr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5" name="Picture 3" descr="C:\Documents and Settings\Kate Lance\pics\forest-peoples-technolog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2338388"/>
            <a:ext cx="3024188" cy="1930400"/>
          </a:xfrm>
          <a:prstGeom prst="rect">
            <a:avLst/>
          </a:prstGeom>
          <a:noFill/>
          <a:ln w="12700">
            <a:solidFill>
              <a:schemeClr val="accent5">
                <a:lumMod val="10000"/>
              </a:schemeClr>
            </a:solidFill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18438" name="Picture 5" descr="annette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" y="2990850"/>
            <a:ext cx="3810000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288" y="79375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smtClean="0">
                <a:solidFill>
                  <a:schemeClr val="bg1"/>
                </a:solidFill>
              </a:rPr>
              <a:t>Training &amp; Capacity Building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r="4047"/>
          <a:stretch>
            <a:fillRect/>
          </a:stretch>
        </p:blipFill>
        <p:spPr bwMode="auto">
          <a:xfrm>
            <a:off x="5124450" y="4289425"/>
            <a:ext cx="34559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P10008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8575" y="1590675"/>
            <a:ext cx="3462338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TRAINING"/>
          <p:cNvPicPr>
            <a:picLocks noChangeAspect="1" noChangeArrowheads="1"/>
          </p:cNvPicPr>
          <p:nvPr/>
        </p:nvPicPr>
        <p:blipFill>
          <a:blip r:embed="rId5" cstate="print"/>
          <a:srcRect r="19911"/>
          <a:stretch>
            <a:fillRect/>
          </a:stretch>
        </p:blipFill>
        <p:spPr bwMode="auto">
          <a:xfrm>
            <a:off x="952500" y="4310063"/>
            <a:ext cx="321786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1600200"/>
            <a:ext cx="45466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50072" t="2911" r="9499" b="2602"/>
          <a:stretch>
            <a:fillRect/>
          </a:stretch>
        </p:blipFill>
        <p:spPr bwMode="auto">
          <a:xfrm>
            <a:off x="2643188" y="1171575"/>
            <a:ext cx="40005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8" y="703263"/>
            <a:ext cx="7986712" cy="596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55600" y="-82550"/>
            <a:ext cx="8788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is SERVIR?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322388"/>
            <a:ext cx="7886700" cy="5349875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SERVIR is the Spanish verb </a:t>
            </a:r>
            <a:r>
              <a:rPr lang="en-US" sz="3600" b="1" i="1" kern="0" dirty="0">
                <a:latin typeface="+mn-lt"/>
              </a:rPr>
              <a:t>to serve</a:t>
            </a:r>
            <a:r>
              <a:rPr lang="en-US" sz="3600" kern="0" dirty="0">
                <a:latin typeface="+mn-lt"/>
              </a:rPr>
              <a:t> and a Spanish acronym for </a:t>
            </a:r>
            <a:r>
              <a:rPr lang="en-US" sz="3600" b="1" kern="0" dirty="0">
                <a:latin typeface="+mn-lt"/>
              </a:rPr>
              <a:t>Regional Visualization and Monitoring System</a:t>
            </a:r>
            <a:r>
              <a:rPr lang="en-US" sz="3600" kern="0" dirty="0">
                <a:latin typeface="+mn-lt"/>
              </a:rPr>
              <a:t>.  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A network of centers that use satellite imagery and other data sources for environmental management, disaster preparedness and response, and climate change adaptation.  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Arial" pitchFamily="34" charset="0"/>
              </a:rPr>
              <a:t>Primarily supported by NASA and USAID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SERVIR nodes are </a:t>
            </a:r>
            <a:r>
              <a:rPr lang="en-US" sz="3600" b="1" kern="0" dirty="0">
                <a:latin typeface="+mn-lt"/>
              </a:rPr>
              <a:t>operated by the host nations</a:t>
            </a:r>
            <a:r>
              <a:rPr lang="en-US" sz="3600" kern="0" dirty="0">
                <a:latin typeface="+mn-lt"/>
              </a:rPr>
              <a:t> who work with NASA/USAID to determine the suite of decision support </a:t>
            </a:r>
            <a:r>
              <a:rPr lang="en-US" sz="3600" b="1" kern="0" dirty="0">
                <a:latin typeface="+mn-lt"/>
              </a:rPr>
              <a:t>applications</a:t>
            </a:r>
            <a:r>
              <a:rPr lang="en-US" sz="3600" kern="0" dirty="0">
                <a:latin typeface="+mn-lt"/>
              </a:rPr>
              <a:t> required to meet pressing regional assessment and monitoring needs.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Engages multiple</a:t>
            </a:r>
            <a:r>
              <a:rPr lang="en-US" sz="3600" b="1" kern="0" dirty="0">
                <a:latin typeface="+mn-lt"/>
              </a:rPr>
              <a:t> non-traditional partnerships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914400" y="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The Future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322388"/>
            <a:ext cx="9144000" cy="53498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Growing SERVIR network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Widening the On-Ramp for Applications</a:t>
            </a:r>
          </a:p>
          <a:p>
            <a:pPr marL="800100" lvl="1" indent="-342900" eaLnBrk="0" hangingPunct="0">
              <a:spcBef>
                <a:spcPts val="2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latin typeface="+mn-lt"/>
              </a:rPr>
              <a:t>ROSES calls</a:t>
            </a:r>
          </a:p>
          <a:p>
            <a:pPr marL="800100" lvl="1" indent="-342900" eaLnBrk="0" hangingPunct="0">
              <a:spcBef>
                <a:spcPts val="2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latin typeface="+mn-lt"/>
              </a:rPr>
              <a:t>Visiting Scientists</a:t>
            </a:r>
          </a:p>
          <a:p>
            <a:pPr marL="800100" lvl="1" indent="-342900" eaLnBrk="0" hangingPunct="0">
              <a:spcBef>
                <a:spcPts val="200"/>
              </a:spcBef>
              <a:buFont typeface="Wingdings" pitchFamily="2" charset="2"/>
              <a:buChar char="Ø"/>
              <a:defRPr/>
            </a:pPr>
            <a:r>
              <a:rPr lang="en-US" sz="2800" kern="0" dirty="0">
                <a:latin typeface="+mn-lt"/>
              </a:rPr>
              <a:t>Pilot Projects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University Campus in Panama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r>
              <a:rPr lang="en-US" sz="3600" kern="0" dirty="0">
                <a:latin typeface="+mn-lt"/>
              </a:rPr>
              <a:t>Weather Doppler RADAR in Central America</a:t>
            </a: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b="1" kern="0" dirty="0">
              <a:latin typeface="+mn-lt"/>
            </a:endParaRPr>
          </a:p>
          <a:p>
            <a:pPr marL="342900" indent="-342900" eaLnBrk="0" hangingPunct="0">
              <a:spcBef>
                <a:spcPts val="200"/>
              </a:spcBef>
              <a:buFontTx/>
              <a:buChar char="•"/>
              <a:defRPr/>
            </a:pPr>
            <a:endParaRPr lang="en-US" sz="36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3088" y="11588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SERVIR and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UAHuntsville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firma_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388" y="1338263"/>
            <a:ext cx="4000500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38" y="3713163"/>
            <a:ext cx="4562475" cy="25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3988" y="1246188"/>
            <a:ext cx="3425825" cy="524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 txBox="1">
            <a:spLocks/>
          </p:cNvSpPr>
          <p:nvPr/>
        </p:nvSpPr>
        <p:spPr>
          <a:xfrm>
            <a:off x="355600" y="-6350"/>
            <a:ext cx="8788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SERVIR Network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8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C:\Users\dirwin\AppData\Local\Microsoft\Windows\Temporary Internet Files\Content.Outlook\QWTYCY2P\SERVIR chart_USAI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1809750"/>
            <a:ext cx="7786688" cy="41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5"/>
          <p:cNvGrpSpPr>
            <a:grpSpLocks/>
          </p:cNvGrpSpPr>
          <p:nvPr/>
        </p:nvGrpSpPr>
        <p:grpSpPr bwMode="auto">
          <a:xfrm>
            <a:off x="300038" y="1362075"/>
            <a:ext cx="5410200" cy="4879975"/>
            <a:chOff x="-665018" y="0"/>
            <a:chExt cx="8945607" cy="7946967"/>
          </a:xfrm>
        </p:grpSpPr>
        <p:pic>
          <p:nvPicPr>
            <p:cNvPr id="61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4758" r="16193" b="8850"/>
            <a:stretch>
              <a:fillRect/>
            </a:stretch>
          </p:blipFill>
          <p:spPr bwMode="auto">
            <a:xfrm>
              <a:off x="-665018" y="0"/>
              <a:ext cx="8944494" cy="6667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4812" t="71875" r="16176" b="7330"/>
            <a:stretch>
              <a:fillRect/>
            </a:stretch>
          </p:blipFill>
          <p:spPr bwMode="auto">
            <a:xfrm>
              <a:off x="-659456" y="6425740"/>
              <a:ext cx="8940045" cy="152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itle 1"/>
          <p:cNvSpPr txBox="1">
            <a:spLocks/>
          </p:cNvSpPr>
          <p:nvPr/>
        </p:nvSpPr>
        <p:spPr bwMode="auto">
          <a:xfrm>
            <a:off x="574675" y="-1127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We Do at SERVIR</a:t>
            </a:r>
          </a:p>
          <a:p>
            <a:pPr algn="ctr">
              <a:defRPr/>
            </a:pPr>
            <a:r>
              <a:rPr lang="en-US" sz="2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Regional Public Good</a:t>
            </a:r>
            <a:endParaRPr lang="en-US" sz="20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826125" y="1917700"/>
            <a:ext cx="33178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sz="2400" b="1"/>
              <a:t>Data and Models</a:t>
            </a:r>
          </a:p>
          <a:p>
            <a:pPr marL="231775" indent="-231775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sz="2400" b="1"/>
              <a:t>Online Maps</a:t>
            </a:r>
          </a:p>
          <a:p>
            <a:pPr marL="231775" indent="-231775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sz="2400" b="1"/>
              <a:t>Visualizations</a:t>
            </a:r>
          </a:p>
          <a:p>
            <a:pPr marL="231775" indent="-231775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sz="2400" b="1"/>
              <a:t>Decision Support</a:t>
            </a:r>
          </a:p>
          <a:p>
            <a:pPr marL="231775" indent="-231775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sz="2400" b="1"/>
              <a:t>Training</a:t>
            </a:r>
          </a:p>
          <a:p>
            <a:pPr marL="231775" indent="-231775" eaLnBrk="0" hangingPunct="0">
              <a:lnSpc>
                <a:spcPct val="150000"/>
              </a:lnSpc>
              <a:buFont typeface="Arial" charset="0"/>
              <a:buChar char="•"/>
            </a:pPr>
            <a:r>
              <a:rPr lang="en-US" sz="2400" b="1"/>
              <a:t>Partnerships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-42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7171" name="Picture 28" descr="server-room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4213" y="4116388"/>
            <a:ext cx="35512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688" y="4149725"/>
            <a:ext cx="3709987" cy="259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10686"/>
          <a:stretch>
            <a:fillRect/>
          </a:stretch>
        </p:blipFill>
        <p:spPr bwMode="auto">
          <a:xfrm>
            <a:off x="652463" y="1628775"/>
            <a:ext cx="3732212" cy="238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53975"/>
            <a:ext cx="9144000" cy="695325"/>
          </a:xfrm>
          <a:noFill/>
          <a:ln>
            <a:miter lim="800000"/>
            <a:headEnd/>
            <a:tailEnd/>
          </a:ln>
        </p:spPr>
        <p:txBody>
          <a:bodyPr vert="horz" wrap="square" lIns="89654" tIns="44828" rIns="89654" bIns="44828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smtClean="0">
                <a:solidFill>
                  <a:schemeClr val="bg1"/>
                </a:solidFill>
              </a:rPr>
              <a:t>SERVIR @ CATHALAC</a:t>
            </a:r>
            <a:br>
              <a:rPr lang="en-US" sz="3200" b="1" smtClean="0">
                <a:solidFill>
                  <a:schemeClr val="bg1"/>
                </a:solidFill>
              </a:rPr>
            </a:br>
            <a:r>
              <a:rPr lang="en-US" sz="2000" b="1" smtClean="0">
                <a:solidFill>
                  <a:schemeClr val="bg1"/>
                </a:solidFill>
              </a:rPr>
              <a:t>City of Knowledge, Panama</a:t>
            </a:r>
          </a:p>
        </p:txBody>
      </p:sp>
      <p:pic>
        <p:nvPicPr>
          <p:cNvPr id="11" name="Picture 4" descr="DSCN0940"/>
          <p:cNvPicPr>
            <a:picLocks noChangeAspect="1" noChangeArrowheads="1"/>
          </p:cNvPicPr>
          <p:nvPr/>
        </p:nvPicPr>
        <p:blipFill>
          <a:blip r:embed="rId6" cstate="print"/>
          <a:srcRect l="-3995" t="15255" r="14809" b="27629"/>
          <a:stretch>
            <a:fillRect/>
          </a:stretch>
        </p:blipFill>
        <p:spPr bwMode="auto">
          <a:xfrm>
            <a:off x="4478338" y="1614488"/>
            <a:ext cx="3527425" cy="234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6" name="TextBox 11"/>
          <p:cNvSpPr txBox="1">
            <a:spLocks noChangeArrowheads="1"/>
          </p:cNvSpPr>
          <p:nvPr/>
        </p:nvSpPr>
        <p:spPr bwMode="auto">
          <a:xfrm>
            <a:off x="549275" y="1190625"/>
            <a:ext cx="3879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/>
              <a:t>Dedicated  on February 3, 2005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logo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9450" y="0"/>
            <a:ext cx="8445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Content Placeholder 3" descr="DSC01134.JPG"/>
          <p:cNvPicPr>
            <a:picLocks noChangeAspect="1"/>
          </p:cNvPicPr>
          <p:nvPr/>
        </p:nvPicPr>
        <p:blipFill>
          <a:blip r:embed="rId4" cstate="print"/>
          <a:srcRect l="11407" t="10271" b="12987"/>
          <a:stretch>
            <a:fillRect/>
          </a:stretch>
        </p:blipFill>
        <p:spPr>
          <a:xfrm>
            <a:off x="242888" y="1236663"/>
            <a:ext cx="3992562" cy="259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0275" y="2974975"/>
            <a:ext cx="567372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968375"/>
          </a:xfrm>
          <a:prstGeom prst="rect">
            <a:avLst/>
          </a:prstGeom>
          <a:noFill/>
        </p:spPr>
        <p:txBody>
          <a:bodyPr lIns="89654" tIns="44828" rIns="89654" bIns="44828"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SERVIR-Africa @ RCMRD</a:t>
            </a:r>
            <a:b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Nairobi, Kenya</a:t>
            </a:r>
          </a:p>
        </p:txBody>
      </p:sp>
      <p:sp>
        <p:nvSpPr>
          <p:cNvPr id="8198" name="TextBox 20"/>
          <p:cNvSpPr txBox="1">
            <a:spLocks noChangeArrowheads="1"/>
          </p:cNvSpPr>
          <p:nvPr/>
        </p:nvSpPr>
        <p:spPr bwMode="auto">
          <a:xfrm>
            <a:off x="4670425" y="1690688"/>
            <a:ext cx="2435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Dedicated  on </a:t>
            </a:r>
          </a:p>
          <a:p>
            <a:pPr algn="ctr"/>
            <a:r>
              <a:rPr lang="en-US" sz="2000"/>
              <a:t>November 21,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0"/>
            <a:ext cx="9144000" cy="968375"/>
          </a:xfrm>
          <a:prstGeom prst="rect">
            <a:avLst/>
          </a:prstGeom>
          <a:noFill/>
        </p:spPr>
        <p:txBody>
          <a:bodyPr lIns="89654" tIns="44828" rIns="89654" bIns="44828"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SERVIR-Himalaya @ ICIMOD</a:t>
            </a:r>
            <a:b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Kathmandu, N</a:t>
            </a:r>
            <a:r>
              <a:rPr lang="en-US" sz="2000" b="1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epal</a:t>
            </a:r>
            <a:endParaRPr lang="en-US" sz="20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19" name="TextBox 20"/>
          <p:cNvSpPr txBox="1">
            <a:spLocks noChangeArrowheads="1"/>
          </p:cNvSpPr>
          <p:nvPr/>
        </p:nvSpPr>
        <p:spPr bwMode="auto">
          <a:xfrm>
            <a:off x="4019550" y="1976438"/>
            <a:ext cx="1736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Coming…</a:t>
            </a:r>
          </a:p>
          <a:p>
            <a:pPr algn="ctr"/>
            <a:r>
              <a:rPr lang="en-US" sz="2000"/>
              <a:t>October 2010</a:t>
            </a:r>
          </a:p>
        </p:txBody>
      </p:sp>
      <p:pic>
        <p:nvPicPr>
          <p:cNvPr id="8" name="Picture 7" descr="DSC0159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3" y="1404938"/>
            <a:ext cx="27559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9" name="Content Placeholder 3" descr="DSC015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050" y="1481138"/>
            <a:ext cx="3576638" cy="268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3" descr="SERVIR-Himalaya Group Pho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38400" y="3722688"/>
            <a:ext cx="4457700" cy="297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388" y="460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smtClean="0">
                <a:solidFill>
                  <a:schemeClr val="bg1"/>
                </a:solidFill>
              </a:rPr>
              <a:t>‘South-South’ Collaboration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98975" y="1428750"/>
            <a:ext cx="4456113" cy="2895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300" smtClean="0"/>
              <a:t>RCMRD travels to CATHALAC to observe Panama operations</a:t>
            </a:r>
          </a:p>
          <a:p>
            <a:pPr eaLnBrk="1" hangingPunct="1"/>
            <a:r>
              <a:rPr lang="en-US" sz="2300" smtClean="0"/>
              <a:t>CATHALAC travels to RCMRD</a:t>
            </a:r>
          </a:p>
          <a:p>
            <a:pPr eaLnBrk="1" hangingPunct="1"/>
            <a:r>
              <a:rPr lang="en-US" sz="2300" smtClean="0"/>
              <a:t>Both centers exchange ideas, share experience</a:t>
            </a:r>
          </a:p>
        </p:txBody>
      </p:sp>
      <p:pic>
        <p:nvPicPr>
          <p:cNvPr id="14340" name="Picture 4" descr="..\EO-1 workshop\P1000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3" y="1292225"/>
            <a:ext cx="4427537" cy="247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MG_11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93938" y="4224338"/>
            <a:ext cx="3336925" cy="250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Picture 5" descr="..\SERVIR-pics\EO-1 workshop\Emilio-plann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" y="4368800"/>
            <a:ext cx="2044700" cy="232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africa-conven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1413" y="3324225"/>
            <a:ext cx="2041525" cy="153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 txBox="1">
            <a:spLocks/>
          </p:cNvSpPr>
          <p:nvPr/>
        </p:nvSpPr>
        <p:spPr bwMode="auto">
          <a:xfrm>
            <a:off x="2949575" y="61674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11267" name="Content Placeholder 12"/>
          <p:cNvSpPr>
            <a:spLocks noGrp="1"/>
          </p:cNvSpPr>
          <p:nvPr>
            <p:ph idx="1"/>
          </p:nvPr>
        </p:nvSpPr>
        <p:spPr bwMode="auto">
          <a:xfrm>
            <a:off x="365125" y="1165225"/>
            <a:ext cx="5718175" cy="15986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000" b="1" smtClean="0"/>
              <a:t>Environmental Monitoring</a:t>
            </a:r>
          </a:p>
          <a:p>
            <a:pPr eaLnBrk="1" hangingPunct="1"/>
            <a:r>
              <a:rPr lang="en-US" sz="2000" b="1" smtClean="0"/>
              <a:t>Disaster Analysis</a:t>
            </a:r>
          </a:p>
          <a:p>
            <a:pPr eaLnBrk="1" hangingPunct="1"/>
            <a:r>
              <a:rPr lang="en-US" sz="2000" b="1" smtClean="0"/>
              <a:t>Air Quality and Public Health</a:t>
            </a:r>
          </a:p>
          <a:p>
            <a:pPr eaLnBrk="1" hangingPunct="1"/>
            <a:r>
              <a:rPr lang="en-US" sz="2000" b="1" smtClean="0"/>
              <a:t>Climate Change and Biodiversity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11268" name="TextBox 12"/>
          <p:cNvSpPr txBox="1">
            <a:spLocks noChangeArrowheads="1"/>
          </p:cNvSpPr>
          <p:nvPr/>
        </p:nvSpPr>
        <p:spPr bwMode="auto">
          <a:xfrm>
            <a:off x="6378575" y="6080125"/>
            <a:ext cx="261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Flood Modeling in the Lake Victoria Basin</a:t>
            </a:r>
          </a:p>
        </p:txBody>
      </p:sp>
      <p:sp>
        <p:nvSpPr>
          <p:cNvPr id="11269" name="TextBox 15"/>
          <p:cNvSpPr txBox="1">
            <a:spLocks noChangeArrowheads="1"/>
          </p:cNvSpPr>
          <p:nvPr/>
        </p:nvSpPr>
        <p:spPr bwMode="auto">
          <a:xfrm>
            <a:off x="90488" y="6080125"/>
            <a:ext cx="2784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Mapping Water Quality in Guatemala 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3462338" y="6080125"/>
            <a:ext cx="205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Monitoring Air Quality</a:t>
            </a:r>
          </a:p>
          <a:p>
            <a:pPr algn="ctr"/>
            <a:r>
              <a:rPr lang="en-US" sz="1400"/>
              <a:t>In Central America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t="28564" b="16098"/>
          <a:stretch>
            <a:fillRect/>
          </a:stretch>
        </p:blipFill>
        <p:spPr bwMode="auto">
          <a:xfrm>
            <a:off x="5600700" y="1423988"/>
            <a:ext cx="2971800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www.servir.net/images/imageviewer/cmaq/ozone/9km/2009.08.18.12.cmaq.9km_ozone.gif"/>
          <p:cNvPicPr>
            <a:picLocks noChangeAspect="1" noChangeArrowheads="1"/>
          </p:cNvPicPr>
          <p:nvPr/>
        </p:nvPicPr>
        <p:blipFill>
          <a:blip r:embed="rId3" cstate="print"/>
          <a:srcRect t="11861" r="2588"/>
          <a:stretch>
            <a:fillRect/>
          </a:stretch>
        </p:blipFill>
        <p:spPr bwMode="auto">
          <a:xfrm>
            <a:off x="3033713" y="3871913"/>
            <a:ext cx="2943225" cy="2133600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3033713"/>
            <a:ext cx="2649537" cy="2986087"/>
          </a:xfrm>
          <a:prstGeom prst="rect">
            <a:avLst/>
          </a:prstGeom>
          <a:ln w="190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 l="6857" t="13469" r="2647" b="10768"/>
          <a:stretch>
            <a:fillRect/>
          </a:stretch>
        </p:blipFill>
        <p:spPr bwMode="auto">
          <a:xfrm>
            <a:off x="6161088" y="3875088"/>
            <a:ext cx="2778125" cy="212248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34963" y="41275"/>
            <a:ext cx="8788400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SERVIR Applications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Microsoft Office PowerPoint</Application>
  <PresentationFormat>On-screen Show (4:3)</PresentationFormat>
  <Paragraphs>102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</vt:lpstr>
      <vt:lpstr>Times New Roman</vt:lpstr>
      <vt:lpstr>Wingdings</vt:lpstr>
      <vt:lpstr>1_Default Design</vt:lpstr>
      <vt:lpstr>Daniel E. Irwin NASA/Marshall Space Flight Center</vt:lpstr>
      <vt:lpstr>Slide 2</vt:lpstr>
      <vt:lpstr>Slide 3</vt:lpstr>
      <vt:lpstr>Slide 4</vt:lpstr>
      <vt:lpstr>SERVIR @ CATHALAC City of Knowledge, Panama</vt:lpstr>
      <vt:lpstr>Slide 6</vt:lpstr>
      <vt:lpstr>Slide 7</vt:lpstr>
      <vt:lpstr>‘South-South’ Collaboration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SERVIR Users</vt:lpstr>
      <vt:lpstr>Training &amp; Capacity Building</vt:lpstr>
      <vt:lpstr>Slide 18</vt:lpstr>
      <vt:lpstr>Slide 19</vt:lpstr>
      <vt:lpstr>The Future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2009-06-16T01:40:41Z</dcterms:created>
  <dcterms:modified xsi:type="dcterms:W3CDTF">2010-09-08T16:32:34Z</dcterms:modified>
</cp:coreProperties>
</file>