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529" r:id="rId3"/>
    <p:sldId id="553" r:id="rId4"/>
    <p:sldId id="535" r:id="rId5"/>
    <p:sldId id="514" r:id="rId6"/>
    <p:sldId id="523" r:id="rId7"/>
    <p:sldId id="537" r:id="rId8"/>
    <p:sldId id="531" r:id="rId9"/>
    <p:sldId id="558" r:id="rId10"/>
    <p:sldId id="556" r:id="rId11"/>
    <p:sldId id="557" r:id="rId12"/>
    <p:sldId id="562" r:id="rId13"/>
    <p:sldId id="561" r:id="rId14"/>
    <p:sldId id="554" r:id="rId15"/>
    <p:sldId id="555" r:id="rId16"/>
  </p:sldIdLst>
  <p:sldSz cx="9144000" cy="6858000" type="screen4x3"/>
  <p:notesSz cx="6858000" cy="9199563"/>
  <p:defaultTextStyle>
    <a:defPPr>
      <a:defRPr lang="en-US"/>
    </a:defPPr>
    <a:lvl1pPr algn="l" rtl="0" eaLnBrk="0" fontAlgn="base" hangingPunct="0">
      <a:spcBef>
        <a:spcPct val="0"/>
      </a:spcBef>
      <a:spcAft>
        <a:spcPct val="0"/>
      </a:spcAft>
      <a:defRPr sz="16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itchFamily="34" charset="0"/>
        <a:ea typeface="+mn-ea"/>
        <a:cs typeface="+mn-cs"/>
      </a:defRPr>
    </a:lvl5pPr>
    <a:lvl6pPr marL="2286000" algn="l" defTabSz="914400" rtl="0" eaLnBrk="1" latinLnBrk="0" hangingPunct="1">
      <a:defRPr sz="1600" kern="1200">
        <a:solidFill>
          <a:schemeClr val="tx1"/>
        </a:solidFill>
        <a:latin typeface="Tahoma" pitchFamily="34" charset="0"/>
        <a:ea typeface="+mn-ea"/>
        <a:cs typeface="+mn-cs"/>
      </a:defRPr>
    </a:lvl6pPr>
    <a:lvl7pPr marL="2743200" algn="l" defTabSz="914400" rtl="0" eaLnBrk="1" latinLnBrk="0" hangingPunct="1">
      <a:defRPr sz="1600" kern="1200">
        <a:solidFill>
          <a:schemeClr val="tx1"/>
        </a:solidFill>
        <a:latin typeface="Tahoma" pitchFamily="34" charset="0"/>
        <a:ea typeface="+mn-ea"/>
        <a:cs typeface="+mn-cs"/>
      </a:defRPr>
    </a:lvl7pPr>
    <a:lvl8pPr marL="3200400" algn="l" defTabSz="914400" rtl="0" eaLnBrk="1" latinLnBrk="0" hangingPunct="1">
      <a:defRPr sz="1600" kern="1200">
        <a:solidFill>
          <a:schemeClr val="tx1"/>
        </a:solidFill>
        <a:latin typeface="Tahoma" pitchFamily="34" charset="0"/>
        <a:ea typeface="+mn-ea"/>
        <a:cs typeface="+mn-cs"/>
      </a:defRPr>
    </a:lvl8pPr>
    <a:lvl9pPr marL="3657600" algn="l" defTabSz="914400" rtl="0" eaLnBrk="1" latinLnBrk="0" hangingPunct="1">
      <a:defRPr sz="16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1" autoAdjust="0"/>
    <p:restoredTop sz="55028" autoAdjust="0"/>
  </p:normalViewPr>
  <p:slideViewPr>
    <p:cSldViewPr>
      <p:cViewPr varScale="1">
        <p:scale>
          <a:sx n="36" d="100"/>
          <a:sy n="36" d="100"/>
        </p:scale>
        <p:origin x="-1770" y="-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411"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Rot="1" noChangeArrowheads="1" noTextEdit="1"/>
          </p:cNvSpPr>
          <p:nvPr>
            <p:ph type="sldImg" idx="2"/>
          </p:nvPr>
        </p:nvSpPr>
        <p:spPr bwMode="auto">
          <a:xfrm>
            <a:off x="1130300" y="690563"/>
            <a:ext cx="4598988" cy="3449637"/>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70388"/>
            <a:ext cx="5486400" cy="41386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415"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760B8EF-38B2-4EEE-8115-60A31FE77A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endParaRPr lang="en-US" smtClean="0"/>
          </a:p>
        </p:txBody>
      </p:sp>
      <p:sp>
        <p:nvSpPr>
          <p:cNvPr id="19460" name="Slide Number Placeholder 3"/>
          <p:cNvSpPr>
            <a:spLocks noGrp="1"/>
          </p:cNvSpPr>
          <p:nvPr>
            <p:ph type="sldNum" sz="quarter" idx="5"/>
          </p:nvPr>
        </p:nvSpPr>
        <p:spPr>
          <a:noFill/>
        </p:spPr>
        <p:txBody>
          <a:bodyPr/>
          <a:lstStyle/>
          <a:p>
            <a:fld id="{39C4C509-7218-45D1-9570-86F541207F0E}"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US" smtClean="0"/>
          </a:p>
        </p:txBody>
      </p:sp>
      <p:sp>
        <p:nvSpPr>
          <p:cNvPr id="20484" name="Slide Number Placeholder 3"/>
          <p:cNvSpPr>
            <a:spLocks noGrp="1"/>
          </p:cNvSpPr>
          <p:nvPr>
            <p:ph type="sldNum" sz="quarter" idx="5"/>
          </p:nvPr>
        </p:nvSpPr>
        <p:spPr>
          <a:noFill/>
        </p:spPr>
        <p:txBody>
          <a:bodyPr/>
          <a:lstStyle/>
          <a:p>
            <a:fld id="{299FE081-D61F-4B77-B96A-3B41A086AA55}"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spcBef>
                <a:spcPct val="0"/>
              </a:spcBef>
            </a:pPr>
            <a:r>
              <a:rPr lang="en-US" smtClean="0">
                <a:cs typeface="Arial" charset="0"/>
              </a:rPr>
              <a:t>I must be prepared to answer and defend any statements about the Earth science products, their use, validation of claims, etc. so please feel free to add details in the PPT notes section</a:t>
            </a:r>
          </a:p>
          <a:p>
            <a:pPr eaLnBrk="1" hangingPunct="1">
              <a:spcBef>
                <a:spcPct val="0"/>
              </a:spcBef>
            </a:pPr>
            <a:endParaRPr lang="en-US" smtClean="0"/>
          </a:p>
        </p:txBody>
      </p:sp>
      <p:sp>
        <p:nvSpPr>
          <p:cNvPr id="21508" name="Slide Number Placeholder 3"/>
          <p:cNvSpPr>
            <a:spLocks noGrp="1"/>
          </p:cNvSpPr>
          <p:nvPr>
            <p:ph type="sldNum" sz="quarter" idx="5"/>
          </p:nvPr>
        </p:nvSpPr>
        <p:spPr>
          <a:noFill/>
        </p:spPr>
        <p:txBody>
          <a:bodyPr/>
          <a:lstStyle/>
          <a:p>
            <a:fld id="{B65C784F-F51F-42F5-BABD-F3F6968D7F92}" type="slidenum">
              <a:rPr lang="en-US" smtClean="0">
                <a:ea typeface="ＭＳ Ｐゴシック" pitchFamily="-107" charset="-128"/>
              </a:rPr>
              <a:pPr/>
              <a:t>3</a:t>
            </a:fld>
            <a:endParaRPr lang="en-US" smtClean="0">
              <a:ea typeface="ＭＳ Ｐゴシック" pitchFamily="-107"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smtClean="0"/>
          </a:p>
        </p:txBody>
      </p:sp>
      <p:sp>
        <p:nvSpPr>
          <p:cNvPr id="22532" name="Slide Number Placeholder 3"/>
          <p:cNvSpPr>
            <a:spLocks noGrp="1"/>
          </p:cNvSpPr>
          <p:nvPr>
            <p:ph type="sldNum" sz="quarter" idx="5"/>
          </p:nvPr>
        </p:nvSpPr>
        <p:spPr>
          <a:noFill/>
        </p:spPr>
        <p:txBody>
          <a:bodyPr/>
          <a:lstStyle/>
          <a:p>
            <a:fld id="{01D61E25-3146-4C8F-87C5-11CBE10F05D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mtClean="0"/>
          </a:p>
        </p:txBody>
      </p:sp>
      <p:sp>
        <p:nvSpPr>
          <p:cNvPr id="23556" name="Slide Number Placeholder 3"/>
          <p:cNvSpPr>
            <a:spLocks noGrp="1"/>
          </p:cNvSpPr>
          <p:nvPr>
            <p:ph type="sldNum" sz="quarter" idx="5"/>
          </p:nvPr>
        </p:nvSpPr>
        <p:spPr>
          <a:noFill/>
        </p:spPr>
        <p:txBody>
          <a:bodyPr/>
          <a:lstStyle/>
          <a:p>
            <a:fld id="{34C6AEA6-C087-4985-9B47-BE3BAD775F76}"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smtClean="0"/>
          </a:p>
        </p:txBody>
      </p:sp>
      <p:sp>
        <p:nvSpPr>
          <p:cNvPr id="24580" name="Slide Number Placeholder 3"/>
          <p:cNvSpPr>
            <a:spLocks noGrp="1"/>
          </p:cNvSpPr>
          <p:nvPr>
            <p:ph type="sldNum" sz="quarter" idx="5"/>
          </p:nvPr>
        </p:nvSpPr>
        <p:spPr>
          <a:noFill/>
        </p:spPr>
        <p:txBody>
          <a:bodyPr/>
          <a:lstStyle/>
          <a:p>
            <a:fld id="{C8537E07-6E65-4764-9901-1D4AF3F8F3A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US" smtClean="0"/>
          </a:p>
        </p:txBody>
      </p:sp>
      <p:sp>
        <p:nvSpPr>
          <p:cNvPr id="25604" name="Slide Number Placeholder 3"/>
          <p:cNvSpPr>
            <a:spLocks noGrp="1"/>
          </p:cNvSpPr>
          <p:nvPr>
            <p:ph type="sldNum" sz="quarter" idx="5"/>
          </p:nvPr>
        </p:nvSpPr>
        <p:spPr>
          <a:noFill/>
        </p:spPr>
        <p:txBody>
          <a:bodyPr/>
          <a:lstStyle/>
          <a:p>
            <a:fld id="{EDBFBCBA-EA55-49AE-9EB4-46A8AC498900}"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smtClean="0"/>
          </a:p>
        </p:txBody>
      </p:sp>
      <p:sp>
        <p:nvSpPr>
          <p:cNvPr id="26628" name="Slide Number Placeholder 3"/>
          <p:cNvSpPr>
            <a:spLocks noGrp="1"/>
          </p:cNvSpPr>
          <p:nvPr>
            <p:ph type="sldNum" sz="quarter" idx="5"/>
          </p:nvPr>
        </p:nvSpPr>
        <p:spPr>
          <a:noFill/>
        </p:spPr>
        <p:txBody>
          <a:bodyPr/>
          <a:lstStyle/>
          <a:p>
            <a:fld id="{B97FDE07-F200-45AF-AB87-105E7BDE500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spcBef>
                <a:spcPct val="0"/>
              </a:spcBef>
            </a:pPr>
            <a:r>
              <a:rPr lang="en-US" smtClean="0">
                <a:cs typeface="Arial" charset="0"/>
              </a:rPr>
              <a:t>I must be prepared to articulate and defend what makes this an accomplishment – should be able to answer this very clearly and succinctly.</a:t>
            </a:r>
          </a:p>
          <a:p>
            <a:pPr eaLnBrk="1" hangingPunct="1">
              <a:spcBef>
                <a:spcPct val="0"/>
              </a:spcBef>
            </a:pPr>
            <a:endParaRPr lang="en-US" smtClean="0"/>
          </a:p>
        </p:txBody>
      </p:sp>
      <p:sp>
        <p:nvSpPr>
          <p:cNvPr id="27652" name="Slide Number Placeholder 3"/>
          <p:cNvSpPr>
            <a:spLocks noGrp="1"/>
          </p:cNvSpPr>
          <p:nvPr>
            <p:ph type="sldNum" sz="quarter" idx="5"/>
          </p:nvPr>
        </p:nvSpPr>
        <p:spPr>
          <a:noFill/>
        </p:spPr>
        <p:txBody>
          <a:bodyPr/>
          <a:lstStyle/>
          <a:p>
            <a:fld id="{A9E85A94-EFA2-4412-BC95-99C5E6F1423C}" type="slidenum">
              <a:rPr lang="en-US" smtClean="0">
                <a:ea typeface="ＭＳ Ｐゴシック" pitchFamily="-107" charset="-128"/>
              </a:rPr>
              <a:pPr/>
              <a:t>15</a:t>
            </a:fld>
            <a:endParaRPr lang="en-US" smtClean="0">
              <a:ea typeface="ＭＳ Ｐゴシック" pitchFamily="-10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1441499-F80B-42FE-88F1-57CE3EDD9874}"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FB936-824F-42D5-9D46-D83E101C02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BF6961-CCE1-488A-B67D-C6308283EF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A92C0F-2614-45E6-B81D-6FDB9C1FFB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6CDC13-209E-4444-B74B-98AF5EE173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DB0922-5DAD-464F-B211-B193882B31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781BEF-6191-4B9B-978D-4DA50FD584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6B66CB-D2DA-42F5-A738-6A0A85CE97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3A056E-EECB-491D-ACB4-5A5D11056D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D398CA-D7BA-4B3F-8106-E3C80A5D83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DBBBFD-D9BE-4808-8DF0-D91362F1F8E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FA7EA070-B35E-4F6A-A976-B7AF376AFA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1920875"/>
            <a:ext cx="9144000" cy="1431925"/>
          </a:xfrm>
        </p:spPr>
        <p:txBody>
          <a:bodyPr/>
          <a:lstStyle/>
          <a:p>
            <a:pPr eaLnBrk="1" hangingPunct="1">
              <a:defRPr/>
            </a:pPr>
            <a:r>
              <a:rPr lang="en-US" sz="4800" dirty="0" smtClean="0"/>
              <a:t>Utilizing remote sensing, modeling and data assimilation to sustain and protect fisheries: ecological forecasting at work</a:t>
            </a:r>
          </a:p>
        </p:txBody>
      </p:sp>
      <p:sp>
        <p:nvSpPr>
          <p:cNvPr id="3075" name="Text Box 5"/>
          <p:cNvSpPr txBox="1">
            <a:spLocks noChangeArrowheads="1"/>
          </p:cNvSpPr>
          <p:nvPr/>
        </p:nvSpPr>
        <p:spPr bwMode="auto">
          <a:xfrm>
            <a:off x="654050" y="3475038"/>
            <a:ext cx="7880350" cy="954087"/>
          </a:xfrm>
          <a:prstGeom prst="rect">
            <a:avLst/>
          </a:prstGeom>
          <a:noFill/>
          <a:ln w="9525">
            <a:noFill/>
            <a:miter lim="800000"/>
            <a:headEnd/>
            <a:tailEnd/>
          </a:ln>
        </p:spPr>
        <p:txBody>
          <a:bodyPr>
            <a:spAutoFit/>
          </a:bodyPr>
          <a:lstStyle/>
          <a:p>
            <a:pPr algn="ctr"/>
            <a:r>
              <a:rPr lang="en-US" sz="2800"/>
              <a:t>Francisco Chavez, M. Messie</a:t>
            </a:r>
          </a:p>
          <a:p>
            <a:pPr algn="ctr"/>
            <a:r>
              <a:rPr lang="en-US" sz="2800"/>
              <a:t>Monterey Bay Aquarium Research Institute</a:t>
            </a:r>
          </a:p>
        </p:txBody>
      </p:sp>
      <p:sp>
        <p:nvSpPr>
          <p:cNvPr id="3076" name="TextBox 4"/>
          <p:cNvSpPr txBox="1">
            <a:spLocks noChangeArrowheads="1"/>
          </p:cNvSpPr>
          <p:nvPr/>
        </p:nvSpPr>
        <p:spPr bwMode="auto">
          <a:xfrm>
            <a:off x="0" y="4648200"/>
            <a:ext cx="9101138" cy="1384300"/>
          </a:xfrm>
          <a:prstGeom prst="rect">
            <a:avLst/>
          </a:prstGeom>
          <a:noFill/>
          <a:ln w="9525">
            <a:noFill/>
            <a:miter lim="800000"/>
            <a:headEnd/>
            <a:tailEnd/>
          </a:ln>
        </p:spPr>
        <p:txBody>
          <a:bodyPr>
            <a:spAutoFit/>
          </a:bodyPr>
          <a:lstStyle/>
          <a:p>
            <a:pPr algn="ctr"/>
            <a:r>
              <a:rPr lang="en-US" sz="2800"/>
              <a:t>F. Chai (U of Maine), Y. Chao (NASA/JPL), </a:t>
            </a:r>
          </a:p>
          <a:p>
            <a:pPr algn="ctr"/>
            <a:r>
              <a:rPr lang="en-US" sz="2800"/>
              <a:t>David Foley (NOAA/NMFS), R. Guevara, M. Niquen (IMARPE) and R.T. Barber (Duke)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Current status</a:t>
            </a:r>
            <a:endParaRPr lang="en-US" dirty="0"/>
          </a:p>
        </p:txBody>
      </p:sp>
      <p:sp>
        <p:nvSpPr>
          <p:cNvPr id="3" name="Content Placeholder 2"/>
          <p:cNvSpPr>
            <a:spLocks noGrp="1"/>
          </p:cNvSpPr>
          <p:nvPr>
            <p:ph idx="1"/>
          </p:nvPr>
        </p:nvSpPr>
        <p:spPr/>
        <p:txBody>
          <a:bodyPr/>
          <a:lstStyle/>
          <a:p>
            <a:pPr>
              <a:defRPr/>
            </a:pPr>
            <a:r>
              <a:rPr lang="en-US" dirty="0" smtClean="0"/>
              <a:t>On 4</a:t>
            </a:r>
            <a:r>
              <a:rPr lang="en-US" baseline="30000" dirty="0" smtClean="0"/>
              <a:t>th</a:t>
            </a:r>
            <a:r>
              <a:rPr lang="en-US" dirty="0" smtClean="0"/>
              <a:t> year no-cost extension</a:t>
            </a:r>
          </a:p>
          <a:p>
            <a:pPr>
              <a:defRPr/>
            </a:pPr>
            <a:r>
              <a:rPr lang="en-US" dirty="0" smtClean="0"/>
              <a:t>Working with V panel on the </a:t>
            </a:r>
            <a:r>
              <a:rPr lang="en-US" dirty="0" err="1" smtClean="0"/>
              <a:t>anchoveta</a:t>
            </a:r>
            <a:endParaRPr lang="en-US" dirty="0" smtClean="0"/>
          </a:p>
          <a:p>
            <a:pPr>
              <a:defRPr/>
            </a:pPr>
            <a:r>
              <a:rPr lang="en-US" dirty="0" smtClean="0"/>
              <a:t>Determining skill of forecast (forcing and ocean)</a:t>
            </a:r>
          </a:p>
          <a:p>
            <a:pPr>
              <a:defRPr/>
            </a:pPr>
            <a:r>
              <a:rPr lang="en-US" dirty="0" smtClean="0"/>
              <a:t>Improving skill of forecast</a:t>
            </a:r>
          </a:p>
          <a:p>
            <a:pPr>
              <a:defRPr/>
            </a:pPr>
            <a:r>
              <a:rPr lang="en-US" dirty="0" smtClean="0"/>
              <a:t>Determining and implementing US requirements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p:txBody>
          <a:bodyPr/>
          <a:lstStyle/>
          <a:p>
            <a:pPr>
              <a:defRPr/>
            </a:pPr>
            <a:r>
              <a:rPr lang="en-US" dirty="0" smtClean="0"/>
              <a:t>Recommendations from V panel</a:t>
            </a:r>
          </a:p>
        </p:txBody>
      </p:sp>
      <p:sp>
        <p:nvSpPr>
          <p:cNvPr id="59395" name="Rectangle 3"/>
          <p:cNvSpPr>
            <a:spLocks noGrp="1"/>
          </p:cNvSpPr>
          <p:nvPr>
            <p:ph type="body" idx="1"/>
          </p:nvPr>
        </p:nvSpPr>
        <p:spPr/>
        <p:txBody>
          <a:bodyPr/>
          <a:lstStyle/>
          <a:p>
            <a:pPr marL="609600" indent="-609600">
              <a:lnSpc>
                <a:spcPct val="80000"/>
              </a:lnSpc>
              <a:defRPr/>
            </a:pPr>
            <a:r>
              <a:rPr lang="es-ES" dirty="0" err="1" smtClean="0"/>
              <a:t>Develop</a:t>
            </a:r>
            <a:r>
              <a:rPr lang="es-ES" dirty="0" smtClean="0"/>
              <a:t> </a:t>
            </a:r>
            <a:r>
              <a:rPr lang="es-ES" dirty="0" err="1" smtClean="0"/>
              <a:t>an</a:t>
            </a:r>
            <a:r>
              <a:rPr lang="es-ES" dirty="0" smtClean="0"/>
              <a:t> </a:t>
            </a:r>
            <a:r>
              <a:rPr lang="es-ES" dirty="0" err="1" smtClean="0"/>
              <a:t>environmental</a:t>
            </a:r>
            <a:r>
              <a:rPr lang="es-ES" dirty="0" smtClean="0"/>
              <a:t>/</a:t>
            </a:r>
            <a:r>
              <a:rPr lang="es-ES" dirty="0" err="1" smtClean="0"/>
              <a:t>biological</a:t>
            </a:r>
            <a:r>
              <a:rPr lang="es-ES" dirty="0" smtClean="0"/>
              <a:t> </a:t>
            </a:r>
            <a:r>
              <a:rPr lang="es-ES" dirty="0" err="1" smtClean="0"/>
              <a:t>index</a:t>
            </a:r>
            <a:r>
              <a:rPr lang="es-ES" dirty="0" smtClean="0"/>
              <a:t> </a:t>
            </a:r>
            <a:r>
              <a:rPr lang="es-ES" dirty="0" err="1" smtClean="0"/>
              <a:t>that</a:t>
            </a:r>
            <a:r>
              <a:rPr lang="es-ES" dirty="0" smtClean="0"/>
              <a:t> can </a:t>
            </a:r>
            <a:r>
              <a:rPr lang="es-ES" dirty="0" err="1" smtClean="0"/>
              <a:t>be</a:t>
            </a:r>
            <a:r>
              <a:rPr lang="es-ES" dirty="0" smtClean="0"/>
              <a:t> </a:t>
            </a:r>
            <a:r>
              <a:rPr lang="es-ES" dirty="0" err="1" smtClean="0"/>
              <a:t>used</a:t>
            </a:r>
            <a:r>
              <a:rPr lang="es-ES" dirty="0" smtClean="0"/>
              <a:t> in </a:t>
            </a:r>
            <a:r>
              <a:rPr lang="es-ES" dirty="0" err="1" smtClean="0"/>
              <a:t>predictive</a:t>
            </a:r>
            <a:r>
              <a:rPr lang="es-ES" dirty="0" smtClean="0"/>
              <a:t> </a:t>
            </a:r>
            <a:r>
              <a:rPr lang="es-ES" dirty="0" err="1" smtClean="0"/>
              <a:t>models</a:t>
            </a:r>
            <a:r>
              <a:rPr lang="es-ES" dirty="0" smtClean="0"/>
              <a:t> (</a:t>
            </a:r>
            <a:r>
              <a:rPr lang="es-ES" dirty="0" err="1" smtClean="0"/>
              <a:t>see</a:t>
            </a:r>
            <a:r>
              <a:rPr lang="es-ES" dirty="0" smtClean="0"/>
              <a:t> Wells et al.)</a:t>
            </a:r>
          </a:p>
          <a:p>
            <a:pPr marL="609600" indent="-609600">
              <a:lnSpc>
                <a:spcPct val="80000"/>
              </a:lnSpc>
              <a:defRPr/>
            </a:pPr>
            <a:r>
              <a:rPr lang="es-ES" dirty="0" err="1" smtClean="0"/>
              <a:t>Develop</a:t>
            </a:r>
            <a:r>
              <a:rPr lang="es-ES" dirty="0" smtClean="0"/>
              <a:t> and </a:t>
            </a:r>
            <a:r>
              <a:rPr lang="es-ES" dirty="0" err="1" smtClean="0"/>
              <a:t>improve</a:t>
            </a:r>
            <a:r>
              <a:rPr lang="es-ES" dirty="0" smtClean="0"/>
              <a:t> </a:t>
            </a:r>
            <a:r>
              <a:rPr lang="es-ES" dirty="0" err="1" smtClean="0"/>
              <a:t>environmental</a:t>
            </a:r>
            <a:r>
              <a:rPr lang="es-ES" dirty="0" smtClean="0"/>
              <a:t> </a:t>
            </a:r>
            <a:r>
              <a:rPr lang="es-ES" dirty="0" err="1" smtClean="0"/>
              <a:t>forecasts</a:t>
            </a:r>
            <a:r>
              <a:rPr lang="es-ES" dirty="0" smtClean="0"/>
              <a:t> </a:t>
            </a:r>
            <a:r>
              <a:rPr lang="es-ES" dirty="0" err="1" smtClean="0"/>
              <a:t>on</a:t>
            </a:r>
            <a:r>
              <a:rPr lang="es-ES" dirty="0" smtClean="0"/>
              <a:t> time </a:t>
            </a:r>
            <a:r>
              <a:rPr lang="es-ES" dirty="0" err="1" smtClean="0"/>
              <a:t>scales</a:t>
            </a:r>
            <a:r>
              <a:rPr lang="es-ES" dirty="0" smtClean="0"/>
              <a:t> of </a:t>
            </a:r>
            <a:r>
              <a:rPr lang="es-ES" dirty="0" err="1" smtClean="0"/>
              <a:t>months</a:t>
            </a:r>
            <a:r>
              <a:rPr lang="es-ES" dirty="0" smtClean="0"/>
              <a:t> </a:t>
            </a:r>
            <a:r>
              <a:rPr lang="es-ES" dirty="0" err="1" smtClean="0"/>
              <a:t>to</a:t>
            </a:r>
            <a:r>
              <a:rPr lang="es-ES" dirty="0" smtClean="0"/>
              <a:t> </a:t>
            </a:r>
            <a:r>
              <a:rPr lang="es-ES" dirty="0" err="1" smtClean="0"/>
              <a:t>decades</a:t>
            </a:r>
            <a:endParaRPr lang="es-ES" dirty="0" smtClean="0"/>
          </a:p>
          <a:p>
            <a:pPr marL="609600" indent="-609600">
              <a:lnSpc>
                <a:spcPct val="80000"/>
              </a:lnSpc>
              <a:defRPr/>
            </a:pPr>
            <a:r>
              <a:rPr lang="es-ES" dirty="0" err="1" smtClean="0"/>
              <a:t>Integrate</a:t>
            </a:r>
            <a:r>
              <a:rPr lang="es-ES" dirty="0" smtClean="0"/>
              <a:t>  </a:t>
            </a:r>
            <a:r>
              <a:rPr lang="es-ES" dirty="0" err="1" smtClean="0"/>
              <a:t>environmental</a:t>
            </a:r>
            <a:r>
              <a:rPr lang="es-ES" dirty="0" smtClean="0"/>
              <a:t> </a:t>
            </a:r>
            <a:r>
              <a:rPr lang="es-ES" dirty="0" err="1" smtClean="0"/>
              <a:t>forecasts</a:t>
            </a:r>
            <a:r>
              <a:rPr lang="es-ES" dirty="0" smtClean="0"/>
              <a:t> </a:t>
            </a:r>
            <a:r>
              <a:rPr lang="es-ES" dirty="0" err="1" smtClean="0"/>
              <a:t>into</a:t>
            </a:r>
            <a:r>
              <a:rPr lang="es-ES" dirty="0" smtClean="0"/>
              <a:t> </a:t>
            </a:r>
            <a:r>
              <a:rPr lang="es-ES" dirty="0" err="1" smtClean="0"/>
              <a:t>upper</a:t>
            </a:r>
            <a:r>
              <a:rPr lang="es-ES" dirty="0" smtClean="0"/>
              <a:t> </a:t>
            </a:r>
            <a:r>
              <a:rPr lang="es-ES" dirty="0" err="1" smtClean="0"/>
              <a:t>trophic</a:t>
            </a:r>
            <a:r>
              <a:rPr lang="es-ES" dirty="0" smtClean="0"/>
              <a:t> </a:t>
            </a:r>
            <a:r>
              <a:rPr lang="es-ES" dirty="0" err="1" smtClean="0"/>
              <a:t>level</a:t>
            </a:r>
            <a:r>
              <a:rPr lang="es-ES" dirty="0" smtClean="0"/>
              <a:t> and socio-</a:t>
            </a:r>
            <a:r>
              <a:rPr lang="es-ES" dirty="0" err="1" smtClean="0"/>
              <a:t>economic</a:t>
            </a:r>
            <a:r>
              <a:rPr lang="es-ES" dirty="0" smtClean="0"/>
              <a:t> </a:t>
            </a:r>
            <a:r>
              <a:rPr lang="es-ES" dirty="0" err="1" smtClean="0"/>
              <a:t>models</a:t>
            </a:r>
            <a:r>
              <a:rPr lang="es-E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ig6_modesSST_new"/>
          <p:cNvPicPr>
            <a:picLocks noChangeAspect="1" noChangeArrowheads="1"/>
          </p:cNvPicPr>
          <p:nvPr/>
        </p:nvPicPr>
        <p:blipFill>
          <a:blip r:embed="rId2" cstate="print"/>
          <a:srcRect t="48087" b="3606"/>
          <a:stretch>
            <a:fillRect/>
          </a:stretch>
        </p:blipFill>
        <p:spPr bwMode="auto">
          <a:xfrm>
            <a:off x="4572000" y="838200"/>
            <a:ext cx="4629150" cy="5486400"/>
          </a:xfrm>
          <a:prstGeom prst="rect">
            <a:avLst/>
          </a:prstGeom>
          <a:noFill/>
          <a:ln w="9525">
            <a:noFill/>
            <a:miter lim="800000"/>
            <a:headEnd/>
            <a:tailEnd/>
          </a:ln>
        </p:spPr>
      </p:pic>
      <p:pic>
        <p:nvPicPr>
          <p:cNvPr id="14339" name="Picture 3" descr="fig6_modesSST_new"/>
          <p:cNvPicPr>
            <a:picLocks noChangeAspect="1" noChangeArrowheads="1"/>
          </p:cNvPicPr>
          <p:nvPr/>
        </p:nvPicPr>
        <p:blipFill>
          <a:blip r:embed="rId3" cstate="print"/>
          <a:srcRect b="51335"/>
          <a:stretch>
            <a:fillRect/>
          </a:stretch>
        </p:blipFill>
        <p:spPr bwMode="auto">
          <a:xfrm>
            <a:off x="52388" y="838200"/>
            <a:ext cx="4595812" cy="5486400"/>
          </a:xfrm>
          <a:prstGeom prst="rect">
            <a:avLst/>
          </a:prstGeom>
          <a:noFill/>
          <a:ln w="9525">
            <a:noFill/>
            <a:miter lim="800000"/>
            <a:headEnd/>
            <a:tailEnd/>
          </a:ln>
        </p:spPr>
      </p:pic>
      <p:sp>
        <p:nvSpPr>
          <p:cNvPr id="14340" name="TextBox 3"/>
          <p:cNvSpPr txBox="1">
            <a:spLocks noChangeArrowheads="1"/>
          </p:cNvSpPr>
          <p:nvPr/>
        </p:nvSpPr>
        <p:spPr bwMode="auto">
          <a:xfrm>
            <a:off x="1828800" y="152400"/>
            <a:ext cx="5281613" cy="523875"/>
          </a:xfrm>
          <a:prstGeom prst="rect">
            <a:avLst/>
          </a:prstGeom>
          <a:noFill/>
          <a:ln w="9525">
            <a:noFill/>
            <a:miter lim="800000"/>
            <a:headEnd/>
            <a:tailEnd/>
          </a:ln>
        </p:spPr>
        <p:txBody>
          <a:bodyPr wrap="none">
            <a:spAutoFit/>
          </a:bodyPr>
          <a:lstStyle/>
          <a:p>
            <a:r>
              <a:rPr lang="en-US" sz="2800"/>
              <a:t>Global modes of SST variability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84300"/>
          </a:xfrm>
        </p:spPr>
        <p:txBody>
          <a:bodyPr/>
          <a:lstStyle/>
          <a:p>
            <a:pPr>
              <a:defRPr/>
            </a:pPr>
            <a:r>
              <a:rPr lang="en-US" dirty="0" smtClean="0"/>
              <a:t>Model results</a:t>
            </a:r>
            <a:endParaRPr lang="en-US" dirty="0"/>
          </a:p>
        </p:txBody>
      </p:sp>
      <p:sp>
        <p:nvSpPr>
          <p:cNvPr id="3" name="Content Placeholder 2"/>
          <p:cNvSpPr>
            <a:spLocks noGrp="1"/>
          </p:cNvSpPr>
          <p:nvPr>
            <p:ph idx="1"/>
          </p:nvPr>
        </p:nvSpPr>
        <p:spPr>
          <a:xfrm>
            <a:off x="457200" y="914400"/>
            <a:ext cx="8229600" cy="4114800"/>
          </a:xfrm>
        </p:spPr>
        <p:txBody>
          <a:bodyPr/>
          <a:lstStyle/>
          <a:p>
            <a:pPr>
              <a:defRPr/>
            </a:pPr>
            <a:r>
              <a:rPr lang="en-US" dirty="0" smtClean="0"/>
              <a:t>Excellent </a:t>
            </a:r>
            <a:r>
              <a:rPr lang="en-US" dirty="0" err="1" smtClean="0"/>
              <a:t>hindcast</a:t>
            </a:r>
            <a:r>
              <a:rPr lang="en-US" dirty="0" smtClean="0"/>
              <a:t> agreement between ocean model and observations – meaning solid atmospheric forcing and physics/ecosystem</a:t>
            </a:r>
          </a:p>
          <a:p>
            <a:pPr>
              <a:defRPr/>
            </a:pPr>
            <a:r>
              <a:rPr lang="en-US" dirty="0" smtClean="0"/>
              <a:t>NCEP atmospheric forecasts at lower resolution – excellent open ocean tropical Pacific skill, poor coastal skill</a:t>
            </a:r>
          </a:p>
          <a:p>
            <a:pPr>
              <a:defRPr/>
            </a:pPr>
            <a:r>
              <a:rPr lang="en-US" dirty="0" smtClean="0"/>
              <a:t>Ocean forecast skill off Peru good but can be improved by downscaling NCEP forcing – doing this as part of a salmon project (see Wells et al. presentation)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7238" y="1423988"/>
            <a:ext cx="1854200" cy="100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Acoustic Ship Survey or other Stock Assessment</a:t>
            </a:r>
          </a:p>
        </p:txBody>
      </p:sp>
      <p:sp>
        <p:nvSpPr>
          <p:cNvPr id="3" name="Rectangle 2"/>
          <p:cNvSpPr/>
          <p:nvPr/>
        </p:nvSpPr>
        <p:spPr>
          <a:xfrm>
            <a:off x="4562475" y="1435100"/>
            <a:ext cx="1854200" cy="100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Anchoveta</a:t>
            </a:r>
            <a:r>
              <a:rPr lang="en-US" dirty="0"/>
              <a:t> population</a:t>
            </a:r>
          </a:p>
        </p:txBody>
      </p:sp>
      <p:sp>
        <p:nvSpPr>
          <p:cNvPr id="4" name="Rectangle 3"/>
          <p:cNvSpPr/>
          <p:nvPr/>
        </p:nvSpPr>
        <p:spPr>
          <a:xfrm>
            <a:off x="7388225" y="1431925"/>
            <a:ext cx="1371600" cy="1004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Fishery</a:t>
            </a:r>
          </a:p>
        </p:txBody>
      </p:sp>
      <p:cxnSp>
        <p:nvCxnSpPr>
          <p:cNvPr id="11" name="Straight Arrow Connector 10"/>
          <p:cNvCxnSpPr>
            <a:stCxn id="3" idx="3"/>
            <a:endCxn id="4" idx="1"/>
          </p:cNvCxnSpPr>
          <p:nvPr/>
        </p:nvCxnSpPr>
        <p:spPr>
          <a:xfrm flipV="1">
            <a:off x="6416675" y="1935163"/>
            <a:ext cx="9715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838575" y="1984375"/>
            <a:ext cx="7588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91" name="TextBox 15"/>
          <p:cNvSpPr txBox="1">
            <a:spLocks noChangeArrowheads="1"/>
          </p:cNvSpPr>
          <p:nvPr/>
        </p:nvSpPr>
        <p:spPr bwMode="auto">
          <a:xfrm>
            <a:off x="115888" y="1371600"/>
            <a:ext cx="1865312" cy="1077913"/>
          </a:xfrm>
          <a:prstGeom prst="rect">
            <a:avLst/>
          </a:prstGeom>
          <a:noFill/>
          <a:ln w="9525">
            <a:noFill/>
            <a:miter lim="800000"/>
            <a:headEnd/>
            <a:tailEnd/>
          </a:ln>
        </p:spPr>
        <p:txBody>
          <a:bodyPr>
            <a:spAutoFit/>
          </a:bodyPr>
          <a:lstStyle/>
          <a:p>
            <a:r>
              <a:rPr lang="en-US" b="1">
                <a:solidFill>
                  <a:srgbClr val="000000"/>
                </a:solidFill>
              </a:rPr>
              <a:t>Classical quota is % of biomass from stock assessment</a:t>
            </a:r>
          </a:p>
        </p:txBody>
      </p:sp>
      <p:sp>
        <p:nvSpPr>
          <p:cNvPr id="23" name="Rectangle 22"/>
          <p:cNvSpPr/>
          <p:nvPr/>
        </p:nvSpPr>
        <p:spPr>
          <a:xfrm>
            <a:off x="2024063" y="2617788"/>
            <a:ext cx="1854200" cy="100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Environmental Information</a:t>
            </a:r>
          </a:p>
        </p:txBody>
      </p:sp>
      <p:cxnSp>
        <p:nvCxnSpPr>
          <p:cNvPr id="24" name="Straight Arrow Connector 23"/>
          <p:cNvCxnSpPr>
            <a:stCxn id="23" idx="3"/>
          </p:cNvCxnSpPr>
          <p:nvPr/>
        </p:nvCxnSpPr>
        <p:spPr>
          <a:xfrm flipV="1">
            <a:off x="3878263" y="2312988"/>
            <a:ext cx="712787" cy="8064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394" name="TextBox 25"/>
          <p:cNvSpPr txBox="1">
            <a:spLocks noChangeArrowheads="1"/>
          </p:cNvSpPr>
          <p:nvPr/>
        </p:nvSpPr>
        <p:spPr bwMode="auto">
          <a:xfrm>
            <a:off x="103188" y="2660650"/>
            <a:ext cx="1763712" cy="830263"/>
          </a:xfrm>
          <a:prstGeom prst="rect">
            <a:avLst/>
          </a:prstGeom>
          <a:noFill/>
          <a:ln w="9525">
            <a:noFill/>
            <a:miter lim="800000"/>
            <a:headEnd/>
            <a:tailEnd/>
          </a:ln>
        </p:spPr>
        <p:txBody>
          <a:bodyPr>
            <a:spAutoFit/>
          </a:bodyPr>
          <a:lstStyle/>
          <a:p>
            <a:r>
              <a:rPr lang="en-US" b="1">
                <a:solidFill>
                  <a:srgbClr val="000000"/>
                </a:solidFill>
              </a:rPr>
              <a:t>Add environmental information</a:t>
            </a:r>
          </a:p>
        </p:txBody>
      </p:sp>
      <p:sp>
        <p:nvSpPr>
          <p:cNvPr id="29" name="Rectangle 28"/>
          <p:cNvSpPr/>
          <p:nvPr/>
        </p:nvSpPr>
        <p:spPr>
          <a:xfrm>
            <a:off x="2008188" y="3800475"/>
            <a:ext cx="1854200" cy="100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Remote sensing</a:t>
            </a:r>
          </a:p>
        </p:txBody>
      </p:sp>
      <p:sp>
        <p:nvSpPr>
          <p:cNvPr id="30" name="Rectangle 29"/>
          <p:cNvSpPr/>
          <p:nvPr/>
        </p:nvSpPr>
        <p:spPr>
          <a:xfrm>
            <a:off x="2019300" y="5008563"/>
            <a:ext cx="1854200" cy="100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ROMS model forecasts</a:t>
            </a:r>
          </a:p>
        </p:txBody>
      </p:sp>
      <p:sp>
        <p:nvSpPr>
          <p:cNvPr id="31" name="Rectangle 30"/>
          <p:cNvSpPr/>
          <p:nvPr/>
        </p:nvSpPr>
        <p:spPr>
          <a:xfrm>
            <a:off x="4814888" y="4670425"/>
            <a:ext cx="2192337" cy="1303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2" name="Straight Connector 31"/>
          <p:cNvCxnSpPr/>
          <p:nvPr/>
        </p:nvCxnSpPr>
        <p:spPr>
          <a:xfrm flipV="1">
            <a:off x="5303838" y="5249863"/>
            <a:ext cx="1123950" cy="9525"/>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flipV="1">
            <a:off x="5386388" y="4897438"/>
            <a:ext cx="958850" cy="669925"/>
          </a:xfrm>
          <a:prstGeom prst="line">
            <a:avLst/>
          </a:prstGeom>
        </p:spPr>
        <p:style>
          <a:lnRef idx="2">
            <a:schemeClr val="accent3"/>
          </a:lnRef>
          <a:fillRef idx="0">
            <a:schemeClr val="accent3"/>
          </a:fillRef>
          <a:effectRef idx="1">
            <a:schemeClr val="accent3"/>
          </a:effectRef>
          <a:fontRef idx="minor">
            <a:schemeClr val="tx1"/>
          </a:fontRef>
        </p:style>
      </p:cxnSp>
      <p:sp>
        <p:nvSpPr>
          <p:cNvPr id="16400" name="TextBox 45"/>
          <p:cNvSpPr txBox="1">
            <a:spLocks noChangeArrowheads="1"/>
          </p:cNvSpPr>
          <p:nvPr/>
        </p:nvSpPr>
        <p:spPr bwMode="auto">
          <a:xfrm>
            <a:off x="5394325" y="5630863"/>
            <a:ext cx="873125" cy="307975"/>
          </a:xfrm>
          <a:prstGeom prst="rect">
            <a:avLst/>
          </a:prstGeom>
          <a:noFill/>
          <a:ln w="9525">
            <a:noFill/>
            <a:miter lim="800000"/>
            <a:headEnd/>
            <a:tailEnd/>
          </a:ln>
        </p:spPr>
        <p:txBody>
          <a:bodyPr wrap="none">
            <a:spAutoFit/>
          </a:bodyPr>
          <a:lstStyle/>
          <a:p>
            <a:r>
              <a:rPr lang="en-US" sz="1400"/>
              <a:t>Biomass</a:t>
            </a:r>
          </a:p>
        </p:txBody>
      </p:sp>
      <p:sp>
        <p:nvSpPr>
          <p:cNvPr id="35" name="TextBox 34"/>
          <p:cNvSpPr txBox="1"/>
          <p:nvPr/>
        </p:nvSpPr>
        <p:spPr>
          <a:xfrm rot="16200000">
            <a:off x="4556250" y="5169248"/>
            <a:ext cx="1170513" cy="307777"/>
          </a:xfrm>
          <a:prstGeom prst="rect">
            <a:avLst/>
          </a:prstGeom>
          <a:noFill/>
        </p:spPr>
        <p:txBody>
          <a:bodyPr wrap="none">
            <a:spAutoFit/>
            <a:scene3d>
              <a:camera prst="orthographicFront">
                <a:rot lat="0" lon="0" rev="0"/>
              </a:camera>
              <a:lightRig rig="threePt" dir="t"/>
            </a:scene3d>
            <a:flatTx/>
          </a:bodyPr>
          <a:lstStyle/>
          <a:p>
            <a:pPr>
              <a:defRPr/>
            </a:pPr>
            <a:r>
              <a:rPr lang="en-US" sz="1400" dirty="0">
                <a:ea typeface="ＭＳ Ｐゴシック" pitchFamily="-110" charset="-128"/>
              </a:rPr>
              <a:t>Quota  (%B)</a:t>
            </a:r>
          </a:p>
        </p:txBody>
      </p:sp>
      <p:cxnSp>
        <p:nvCxnSpPr>
          <p:cNvPr id="36" name="Straight Connector 35"/>
          <p:cNvCxnSpPr/>
          <p:nvPr/>
        </p:nvCxnSpPr>
        <p:spPr>
          <a:xfrm>
            <a:off x="5145088" y="6080125"/>
            <a:ext cx="317500"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5145088" y="6259513"/>
            <a:ext cx="315912" cy="1587"/>
          </a:xfrm>
          <a:prstGeom prst="line">
            <a:avLst/>
          </a:prstGeom>
        </p:spPr>
        <p:style>
          <a:lnRef idx="2">
            <a:schemeClr val="accent3"/>
          </a:lnRef>
          <a:fillRef idx="0">
            <a:schemeClr val="accent3"/>
          </a:fillRef>
          <a:effectRef idx="1">
            <a:schemeClr val="accent3"/>
          </a:effectRef>
          <a:fontRef idx="minor">
            <a:schemeClr val="tx1"/>
          </a:fontRef>
        </p:style>
      </p:cxnSp>
      <p:sp>
        <p:nvSpPr>
          <p:cNvPr id="16404" name="TextBox 53"/>
          <p:cNvSpPr txBox="1">
            <a:spLocks noChangeArrowheads="1"/>
          </p:cNvSpPr>
          <p:nvPr/>
        </p:nvSpPr>
        <p:spPr bwMode="auto">
          <a:xfrm>
            <a:off x="5499100" y="5926138"/>
            <a:ext cx="1158875" cy="306387"/>
          </a:xfrm>
          <a:prstGeom prst="rect">
            <a:avLst/>
          </a:prstGeom>
          <a:noFill/>
          <a:ln w="9525">
            <a:noFill/>
            <a:miter lim="800000"/>
            <a:headEnd/>
            <a:tailEnd/>
          </a:ln>
        </p:spPr>
        <p:txBody>
          <a:bodyPr wrap="none">
            <a:spAutoFit/>
          </a:bodyPr>
          <a:lstStyle/>
          <a:p>
            <a:r>
              <a:rPr lang="en-US" sz="1400"/>
              <a:t>No Forecast</a:t>
            </a:r>
          </a:p>
        </p:txBody>
      </p:sp>
      <p:sp>
        <p:nvSpPr>
          <p:cNvPr id="16405" name="TextBox 54"/>
          <p:cNvSpPr txBox="1">
            <a:spLocks noChangeArrowheads="1"/>
          </p:cNvSpPr>
          <p:nvPr/>
        </p:nvSpPr>
        <p:spPr bwMode="auto">
          <a:xfrm>
            <a:off x="5494338" y="6092825"/>
            <a:ext cx="1289050" cy="307975"/>
          </a:xfrm>
          <a:prstGeom prst="rect">
            <a:avLst/>
          </a:prstGeom>
          <a:noFill/>
          <a:ln w="9525">
            <a:noFill/>
            <a:miter lim="800000"/>
            <a:headEnd/>
            <a:tailEnd/>
          </a:ln>
        </p:spPr>
        <p:txBody>
          <a:bodyPr wrap="none">
            <a:spAutoFit/>
          </a:bodyPr>
          <a:lstStyle/>
          <a:p>
            <a:r>
              <a:rPr lang="en-US" sz="1400"/>
              <a:t>With Forecast</a:t>
            </a:r>
          </a:p>
        </p:txBody>
      </p:sp>
      <p:cxnSp>
        <p:nvCxnSpPr>
          <p:cNvPr id="40" name="Straight Arrow Connector 39"/>
          <p:cNvCxnSpPr/>
          <p:nvPr/>
        </p:nvCxnSpPr>
        <p:spPr>
          <a:xfrm rot="5400000" flipH="1" flipV="1">
            <a:off x="3509169" y="2807494"/>
            <a:ext cx="1835150" cy="10239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1" name="Straight Arrow Connector 40"/>
          <p:cNvCxnSpPr/>
          <p:nvPr/>
        </p:nvCxnSpPr>
        <p:spPr>
          <a:xfrm rot="5400000" flipH="1" flipV="1">
            <a:off x="3089275" y="3211513"/>
            <a:ext cx="3044825" cy="14255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408" name="TextBox 43"/>
          <p:cNvSpPr txBox="1">
            <a:spLocks noChangeArrowheads="1"/>
          </p:cNvSpPr>
          <p:nvPr/>
        </p:nvSpPr>
        <p:spPr bwMode="auto">
          <a:xfrm>
            <a:off x="4062413" y="1668463"/>
            <a:ext cx="312737" cy="369887"/>
          </a:xfrm>
          <a:prstGeom prst="rect">
            <a:avLst/>
          </a:prstGeom>
          <a:noFill/>
          <a:ln w="9525">
            <a:noFill/>
            <a:miter lim="800000"/>
            <a:headEnd/>
            <a:tailEnd/>
          </a:ln>
        </p:spPr>
        <p:txBody>
          <a:bodyPr wrap="none">
            <a:spAutoFit/>
          </a:bodyPr>
          <a:lstStyle/>
          <a:p>
            <a:r>
              <a:rPr lang="en-US"/>
              <a:t>1</a:t>
            </a:r>
          </a:p>
        </p:txBody>
      </p:sp>
      <p:sp>
        <p:nvSpPr>
          <p:cNvPr id="16409" name="TextBox 44"/>
          <p:cNvSpPr txBox="1">
            <a:spLocks noChangeArrowheads="1"/>
          </p:cNvSpPr>
          <p:nvPr/>
        </p:nvSpPr>
        <p:spPr bwMode="auto">
          <a:xfrm>
            <a:off x="4111625" y="2297113"/>
            <a:ext cx="312738" cy="369887"/>
          </a:xfrm>
          <a:prstGeom prst="rect">
            <a:avLst/>
          </a:prstGeom>
          <a:noFill/>
          <a:ln w="9525">
            <a:noFill/>
            <a:miter lim="800000"/>
            <a:headEnd/>
            <a:tailEnd/>
          </a:ln>
        </p:spPr>
        <p:txBody>
          <a:bodyPr wrap="none">
            <a:spAutoFit/>
          </a:bodyPr>
          <a:lstStyle/>
          <a:p>
            <a:r>
              <a:rPr lang="en-US"/>
              <a:t>2</a:t>
            </a:r>
          </a:p>
        </p:txBody>
      </p:sp>
      <p:sp>
        <p:nvSpPr>
          <p:cNvPr id="16410" name="TextBox 45"/>
          <p:cNvSpPr txBox="1">
            <a:spLocks noChangeArrowheads="1"/>
          </p:cNvSpPr>
          <p:nvPr/>
        </p:nvSpPr>
        <p:spPr bwMode="auto">
          <a:xfrm>
            <a:off x="4251325" y="2913063"/>
            <a:ext cx="312738" cy="369887"/>
          </a:xfrm>
          <a:prstGeom prst="rect">
            <a:avLst/>
          </a:prstGeom>
          <a:noFill/>
          <a:ln w="9525">
            <a:noFill/>
            <a:miter lim="800000"/>
            <a:headEnd/>
            <a:tailEnd/>
          </a:ln>
        </p:spPr>
        <p:txBody>
          <a:bodyPr wrap="none">
            <a:spAutoFit/>
          </a:bodyPr>
          <a:lstStyle/>
          <a:p>
            <a:r>
              <a:rPr lang="en-US"/>
              <a:t>3</a:t>
            </a:r>
          </a:p>
        </p:txBody>
      </p:sp>
      <p:sp>
        <p:nvSpPr>
          <p:cNvPr id="16411" name="TextBox 46"/>
          <p:cNvSpPr txBox="1">
            <a:spLocks noChangeArrowheads="1"/>
          </p:cNvSpPr>
          <p:nvPr/>
        </p:nvSpPr>
        <p:spPr bwMode="auto">
          <a:xfrm>
            <a:off x="4391025" y="3554413"/>
            <a:ext cx="312738" cy="369887"/>
          </a:xfrm>
          <a:prstGeom prst="rect">
            <a:avLst/>
          </a:prstGeom>
          <a:noFill/>
          <a:ln w="9525">
            <a:noFill/>
            <a:miter lim="800000"/>
            <a:headEnd/>
            <a:tailEnd/>
          </a:ln>
        </p:spPr>
        <p:txBody>
          <a:bodyPr wrap="none">
            <a:spAutoFit/>
          </a:bodyPr>
          <a:lstStyle/>
          <a:p>
            <a:r>
              <a:rPr lang="en-US"/>
              <a:t>4</a:t>
            </a:r>
          </a:p>
        </p:txBody>
      </p:sp>
      <p:sp>
        <p:nvSpPr>
          <p:cNvPr id="48" name="Rectangle 47"/>
          <p:cNvSpPr/>
          <p:nvPr/>
        </p:nvSpPr>
        <p:spPr>
          <a:xfrm>
            <a:off x="7159625" y="3001963"/>
            <a:ext cx="1854200" cy="1003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Ecosystem (fish, mammals, seabirds, etc.)</a:t>
            </a:r>
          </a:p>
        </p:txBody>
      </p:sp>
      <p:cxnSp>
        <p:nvCxnSpPr>
          <p:cNvPr id="50" name="Straight Arrow Connector 49"/>
          <p:cNvCxnSpPr>
            <a:stCxn id="30" idx="3"/>
          </p:cNvCxnSpPr>
          <p:nvPr/>
        </p:nvCxnSpPr>
        <p:spPr>
          <a:xfrm flipV="1">
            <a:off x="3873500" y="5507038"/>
            <a:ext cx="922338" cy="31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1" name="Straight Arrow Connector 50"/>
          <p:cNvCxnSpPr/>
          <p:nvPr/>
        </p:nvCxnSpPr>
        <p:spPr>
          <a:xfrm rot="16200000" flipH="1">
            <a:off x="6213475" y="2557463"/>
            <a:ext cx="1074738" cy="81756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52" name="Straight Arrow Connector 51"/>
          <p:cNvCxnSpPr>
            <a:stCxn id="31" idx="0"/>
          </p:cNvCxnSpPr>
          <p:nvPr/>
        </p:nvCxnSpPr>
        <p:spPr>
          <a:xfrm rot="16200000" flipV="1">
            <a:off x="4799013" y="3559175"/>
            <a:ext cx="2216150" cy="63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6416" name="TextBox 56"/>
          <p:cNvSpPr txBox="1">
            <a:spLocks noChangeArrowheads="1"/>
          </p:cNvSpPr>
          <p:nvPr/>
        </p:nvSpPr>
        <p:spPr bwMode="auto">
          <a:xfrm>
            <a:off x="4246563" y="5111750"/>
            <a:ext cx="312737" cy="368300"/>
          </a:xfrm>
          <a:prstGeom prst="rect">
            <a:avLst/>
          </a:prstGeom>
          <a:noFill/>
          <a:ln w="9525">
            <a:noFill/>
            <a:miter lim="800000"/>
            <a:headEnd/>
            <a:tailEnd/>
          </a:ln>
        </p:spPr>
        <p:txBody>
          <a:bodyPr wrap="none">
            <a:spAutoFit/>
          </a:bodyPr>
          <a:lstStyle/>
          <a:p>
            <a:r>
              <a:rPr lang="en-US"/>
              <a:t>5</a:t>
            </a:r>
          </a:p>
        </p:txBody>
      </p:sp>
      <p:sp>
        <p:nvSpPr>
          <p:cNvPr id="16417" name="TextBox 59"/>
          <p:cNvSpPr txBox="1">
            <a:spLocks noChangeArrowheads="1"/>
          </p:cNvSpPr>
          <p:nvPr/>
        </p:nvSpPr>
        <p:spPr bwMode="auto">
          <a:xfrm>
            <a:off x="139700" y="4062413"/>
            <a:ext cx="1763713" cy="584200"/>
          </a:xfrm>
          <a:prstGeom prst="rect">
            <a:avLst/>
          </a:prstGeom>
          <a:noFill/>
          <a:ln w="9525">
            <a:noFill/>
            <a:miter lim="800000"/>
            <a:headEnd/>
            <a:tailEnd/>
          </a:ln>
        </p:spPr>
        <p:txBody>
          <a:bodyPr>
            <a:spAutoFit/>
          </a:bodyPr>
          <a:lstStyle/>
          <a:p>
            <a:r>
              <a:rPr lang="en-US" b="1">
                <a:solidFill>
                  <a:srgbClr val="000000"/>
                </a:solidFill>
              </a:rPr>
              <a:t>Add remote sensing</a:t>
            </a:r>
          </a:p>
        </p:txBody>
      </p:sp>
      <p:sp>
        <p:nvSpPr>
          <p:cNvPr id="16418" name="TextBox 60"/>
          <p:cNvSpPr txBox="1">
            <a:spLocks noChangeArrowheads="1"/>
          </p:cNvSpPr>
          <p:nvPr/>
        </p:nvSpPr>
        <p:spPr bwMode="auto">
          <a:xfrm>
            <a:off x="163513" y="5346700"/>
            <a:ext cx="1763712" cy="338138"/>
          </a:xfrm>
          <a:prstGeom prst="rect">
            <a:avLst/>
          </a:prstGeom>
          <a:noFill/>
          <a:ln w="9525">
            <a:noFill/>
            <a:miter lim="800000"/>
            <a:headEnd/>
            <a:tailEnd/>
          </a:ln>
        </p:spPr>
        <p:txBody>
          <a:bodyPr>
            <a:spAutoFit/>
          </a:bodyPr>
          <a:lstStyle/>
          <a:p>
            <a:r>
              <a:rPr lang="en-US">
                <a:solidFill>
                  <a:srgbClr val="000000"/>
                </a:solidFill>
              </a:rPr>
              <a:t>Add forecasts</a:t>
            </a:r>
          </a:p>
        </p:txBody>
      </p:sp>
      <p:sp>
        <p:nvSpPr>
          <p:cNvPr id="38" name="Rectangle 37"/>
          <p:cNvSpPr/>
          <p:nvPr/>
        </p:nvSpPr>
        <p:spPr>
          <a:xfrm>
            <a:off x="6507163" y="1763713"/>
            <a:ext cx="731837" cy="325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Quota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http://www.mbari.org/bog/fast/forecast/SSTanom_forecast_8.jpg"/>
          <p:cNvPicPr>
            <a:picLocks noChangeAspect="1" noChangeArrowheads="1"/>
          </p:cNvPicPr>
          <p:nvPr/>
        </p:nvPicPr>
        <p:blipFill>
          <a:blip r:embed="rId3" cstate="print"/>
          <a:srcRect/>
          <a:stretch>
            <a:fillRect/>
          </a:stretch>
        </p:blipFill>
        <p:spPr bwMode="auto">
          <a:xfrm>
            <a:off x="228600" y="3581400"/>
            <a:ext cx="4473575" cy="3352800"/>
          </a:xfrm>
          <a:prstGeom prst="rect">
            <a:avLst/>
          </a:prstGeom>
          <a:noFill/>
          <a:ln w="9525">
            <a:noFill/>
            <a:miter lim="800000"/>
            <a:headEnd/>
            <a:tailEnd/>
          </a:ln>
        </p:spPr>
      </p:pic>
      <p:pic>
        <p:nvPicPr>
          <p:cNvPr id="17411" name="Picture 6" descr="http://www.mbari.org/bog/fast/forecast/chlanom_forecast_8.jpg"/>
          <p:cNvPicPr>
            <a:picLocks noChangeAspect="1" noChangeArrowheads="1"/>
          </p:cNvPicPr>
          <p:nvPr/>
        </p:nvPicPr>
        <p:blipFill>
          <a:blip r:embed="rId4" cstate="print"/>
          <a:srcRect/>
          <a:stretch>
            <a:fillRect/>
          </a:stretch>
        </p:blipFill>
        <p:spPr bwMode="auto">
          <a:xfrm>
            <a:off x="4495800" y="3581400"/>
            <a:ext cx="4473575" cy="3352800"/>
          </a:xfrm>
          <a:prstGeom prst="rect">
            <a:avLst/>
          </a:prstGeom>
          <a:noFill/>
          <a:ln w="9525">
            <a:noFill/>
            <a:miter lim="800000"/>
            <a:headEnd/>
            <a:tailEnd/>
          </a:ln>
        </p:spPr>
      </p:pic>
      <p:sp>
        <p:nvSpPr>
          <p:cNvPr id="19458" name="TextBox 11"/>
          <p:cNvSpPr txBox="1">
            <a:spLocks noChangeArrowheads="1"/>
          </p:cNvSpPr>
          <p:nvPr/>
        </p:nvSpPr>
        <p:spPr bwMode="auto">
          <a:xfrm>
            <a:off x="381000" y="304800"/>
            <a:ext cx="8158163" cy="3095625"/>
          </a:xfrm>
          <a:prstGeom prst="rect">
            <a:avLst/>
          </a:prstGeom>
          <a:noFill/>
          <a:ln w="9525">
            <a:noFill/>
            <a:miter lim="800000"/>
            <a:headEnd/>
            <a:tailEnd/>
          </a:ln>
        </p:spPr>
        <p:txBody>
          <a:bodyPr>
            <a:spAutoFit/>
          </a:bodyPr>
          <a:lstStyle/>
          <a:p>
            <a:pPr>
              <a:defRPr/>
            </a:pPr>
            <a:r>
              <a:rPr lang="en-US" sz="2400" b="1" dirty="0">
                <a:latin typeface="Arial" pitchFamily="34" charset="0"/>
                <a:ea typeface="ＭＳ Ｐゴシック" pitchFamily="-110" charset="-128"/>
                <a:cs typeface="Arial" pitchFamily="34" charset="0"/>
              </a:rPr>
              <a:t>Accomplishments:</a:t>
            </a:r>
          </a:p>
          <a:p>
            <a:pPr marL="342900" indent="-342900">
              <a:spcBef>
                <a:spcPct val="20000"/>
              </a:spcBef>
              <a:defRPr/>
            </a:pPr>
            <a:r>
              <a:rPr lang="en-US" sz="2000" dirty="0">
                <a:latin typeface="Arial" pitchFamily="34" charset="0"/>
                <a:ea typeface="ＭＳ Ｐゴシック" pitchFamily="-110" charset="-128"/>
                <a:cs typeface="Arial" pitchFamily="34" charset="0"/>
              </a:rPr>
              <a:t>	- Fishery resource managers are utilizing NASA remote sensing and model forecasts to decide how much fish to catch each season  </a:t>
            </a:r>
          </a:p>
          <a:p>
            <a:pPr marL="342900" indent="-342900">
              <a:spcBef>
                <a:spcPct val="20000"/>
              </a:spcBef>
              <a:defRPr/>
            </a:pPr>
            <a:r>
              <a:rPr lang="en-US" sz="2000" dirty="0">
                <a:latin typeface="Arial" pitchFamily="34" charset="0"/>
                <a:ea typeface="ＭＳ Ｐゴシック" pitchFamily="-110" charset="-128"/>
                <a:cs typeface="Arial" pitchFamily="34" charset="0"/>
              </a:rPr>
              <a:t>	- Why? If fishery managers know what the environment will be in the future they can maximize fishery profits and maintain the health of the ecosystem at the same time</a:t>
            </a:r>
          </a:p>
          <a:p>
            <a:pPr marL="342900" indent="-342900">
              <a:spcBef>
                <a:spcPct val="20000"/>
              </a:spcBef>
              <a:defRPr/>
            </a:pPr>
            <a:r>
              <a:rPr lang="en-US" sz="2000" dirty="0">
                <a:latin typeface="Arial" pitchFamily="34" charset="0"/>
                <a:ea typeface="ＭＳ Ｐゴシック" pitchFamily="-110" charset="-128"/>
                <a:cs typeface="Arial" pitchFamily="34" charset="0"/>
              </a:rPr>
              <a:t>	- Providing scientifically credible information so the managers pay attention</a:t>
            </a:r>
            <a:r>
              <a:rPr lang="en-US" dirty="0">
                <a:latin typeface="Arial" pitchFamily="34" charset="0"/>
                <a:ea typeface="ＭＳ Ｐゴシック" pitchFamily="-110" charset="-128"/>
                <a:cs typeface="Arial" pitchFamily="34" charset="0"/>
              </a:rPr>
              <a:t> </a:t>
            </a:r>
          </a:p>
          <a:p>
            <a:pPr marL="342900" indent="-342900">
              <a:spcBef>
                <a:spcPct val="20000"/>
              </a:spcBef>
              <a:defRPr/>
            </a:pPr>
            <a:r>
              <a:rPr lang="en-US" dirty="0">
                <a:latin typeface="Arial" pitchFamily="34" charset="0"/>
                <a:ea typeface="ＭＳ Ｐゴシック" pitchFamily="-110" charset="-128"/>
                <a:cs typeface="Arial" pitchFamily="34"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300"/>
          </a:xfrm>
        </p:spPr>
        <p:txBody>
          <a:bodyPr/>
          <a:lstStyle/>
          <a:p>
            <a:pPr>
              <a:defRPr/>
            </a:pPr>
            <a:r>
              <a:rPr lang="en-US" dirty="0" smtClean="0"/>
              <a:t>Approach</a:t>
            </a:r>
            <a:endParaRPr lang="en-US" dirty="0"/>
          </a:p>
        </p:txBody>
      </p:sp>
      <p:sp>
        <p:nvSpPr>
          <p:cNvPr id="3" name="Content Placeholder 2"/>
          <p:cNvSpPr>
            <a:spLocks noGrp="1"/>
          </p:cNvSpPr>
          <p:nvPr>
            <p:ph idx="1"/>
          </p:nvPr>
        </p:nvSpPr>
        <p:spPr>
          <a:xfrm>
            <a:off x="457200" y="1143000"/>
            <a:ext cx="8229600" cy="4114800"/>
          </a:xfrm>
        </p:spPr>
        <p:txBody>
          <a:bodyPr/>
          <a:lstStyle/>
          <a:p>
            <a:pPr>
              <a:defRPr/>
            </a:pPr>
            <a:r>
              <a:rPr lang="en-US" b="1" i="1" dirty="0" smtClean="0"/>
              <a:t>Develop remote sensing products for fisheries decision support systems</a:t>
            </a:r>
          </a:p>
          <a:p>
            <a:pPr>
              <a:defRPr/>
            </a:pPr>
            <a:r>
              <a:rPr lang="en-US" b="1" i="1" dirty="0" smtClean="0"/>
              <a:t>Develop strong theoretical basis for forecasting using in situ and satellite data</a:t>
            </a:r>
          </a:p>
          <a:p>
            <a:pPr>
              <a:defRPr/>
            </a:pPr>
            <a:r>
              <a:rPr lang="en-US" b="1" i="1" dirty="0" smtClean="0"/>
              <a:t>Develop 20-50 year model </a:t>
            </a:r>
            <a:r>
              <a:rPr lang="en-US" b="1" i="1" dirty="0" err="1" smtClean="0"/>
              <a:t>hindcasts</a:t>
            </a:r>
            <a:r>
              <a:rPr lang="en-US" b="1" i="1" dirty="0" smtClean="0"/>
              <a:t> and test theory</a:t>
            </a:r>
          </a:p>
          <a:p>
            <a:pPr>
              <a:defRPr/>
            </a:pPr>
            <a:r>
              <a:rPr lang="en-US" b="1" i="1" dirty="0" smtClean="0"/>
              <a:t>Develop 9 month model forecasts  and incorporate into fisheries decision support systems</a:t>
            </a:r>
            <a:endParaRPr lang="en-US" i="1" dirty="0" smtClean="0"/>
          </a:p>
          <a:p>
            <a:pPr>
              <a:buFontTx/>
              <a:buNone/>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055"/>
          <p:cNvPicPr>
            <a:picLocks noChangeAspect="1" noChangeArrowheads="1"/>
          </p:cNvPicPr>
          <p:nvPr/>
        </p:nvPicPr>
        <p:blipFill>
          <a:blip r:embed="rId3" cstate="print"/>
          <a:srcRect/>
          <a:stretch>
            <a:fillRect/>
          </a:stretch>
        </p:blipFill>
        <p:spPr bwMode="auto">
          <a:xfrm>
            <a:off x="93663" y="381000"/>
            <a:ext cx="6230937" cy="5105400"/>
          </a:xfrm>
          <a:prstGeom prst="rect">
            <a:avLst/>
          </a:prstGeom>
          <a:noFill/>
          <a:ln w="9525">
            <a:noFill/>
            <a:miter lim="800000"/>
            <a:headEnd/>
            <a:tailEnd/>
          </a:ln>
        </p:spPr>
      </p:pic>
      <p:sp>
        <p:nvSpPr>
          <p:cNvPr id="5123" name="TextBox 4"/>
          <p:cNvSpPr txBox="1">
            <a:spLocks noChangeArrowheads="1"/>
          </p:cNvSpPr>
          <p:nvPr/>
        </p:nvSpPr>
        <p:spPr bwMode="auto">
          <a:xfrm>
            <a:off x="0" y="5562600"/>
            <a:ext cx="6662738" cy="831850"/>
          </a:xfrm>
          <a:prstGeom prst="rect">
            <a:avLst/>
          </a:prstGeom>
          <a:noFill/>
          <a:ln w="9525">
            <a:noFill/>
            <a:miter lim="800000"/>
            <a:headEnd/>
            <a:tailEnd/>
          </a:ln>
        </p:spPr>
        <p:txBody>
          <a:bodyPr>
            <a:spAutoFit/>
          </a:bodyPr>
          <a:lstStyle/>
          <a:p>
            <a:r>
              <a:rPr lang="en-US" i="1"/>
              <a:t>The ecosystem of the Peruvian anchovy is modulated locally by winds, the depth of the thermocline and oxygen minimum zone. These in turn are perturbed remotely by changes in basin-scale thermal dynamics.</a:t>
            </a:r>
          </a:p>
        </p:txBody>
      </p:sp>
      <p:sp>
        <p:nvSpPr>
          <p:cNvPr id="5124" name="TextBox 5"/>
          <p:cNvSpPr txBox="1">
            <a:spLocks noChangeArrowheads="1"/>
          </p:cNvSpPr>
          <p:nvPr/>
        </p:nvSpPr>
        <p:spPr bwMode="auto">
          <a:xfrm>
            <a:off x="6353175" y="914400"/>
            <a:ext cx="3095625" cy="3970338"/>
          </a:xfrm>
          <a:prstGeom prst="rect">
            <a:avLst/>
          </a:prstGeom>
          <a:noFill/>
          <a:ln w="9525">
            <a:noFill/>
            <a:miter lim="800000"/>
            <a:headEnd/>
            <a:tailEnd/>
          </a:ln>
        </p:spPr>
        <p:txBody>
          <a:bodyPr>
            <a:spAutoFit/>
          </a:bodyPr>
          <a:lstStyle/>
          <a:p>
            <a:r>
              <a:rPr lang="en-US"/>
              <a:t>NASA products:</a:t>
            </a:r>
          </a:p>
          <a:p>
            <a:endParaRPr lang="en-US"/>
          </a:p>
          <a:p>
            <a:r>
              <a:rPr lang="en-US"/>
              <a:t>Physical basin-scale model (ROMS) run at 12.5 km resolution and an embedded nutrient-phytoplankton-zooplankton ecosystem</a:t>
            </a:r>
          </a:p>
          <a:p>
            <a:endParaRPr lang="en-US"/>
          </a:p>
          <a:p>
            <a:r>
              <a:rPr lang="en-US"/>
              <a:t>Validated and forced with remote sensing time series:</a:t>
            </a:r>
          </a:p>
          <a:p>
            <a:endParaRPr lang="en-US"/>
          </a:p>
          <a:p>
            <a:r>
              <a:rPr lang="en-US"/>
              <a:t>SST</a:t>
            </a:r>
          </a:p>
          <a:p>
            <a:r>
              <a:rPr lang="en-US"/>
              <a:t>Winds</a:t>
            </a:r>
          </a:p>
          <a:p>
            <a:r>
              <a:rPr lang="en-US"/>
              <a:t>Chlorophyll </a:t>
            </a:r>
          </a:p>
        </p:txBody>
      </p:sp>
      <p:sp>
        <p:nvSpPr>
          <p:cNvPr id="5125" name="AutoShape 2"/>
          <p:cNvSpPr>
            <a:spLocks noChangeAspect="1" noChangeArrowheads="1"/>
          </p:cNvSpPr>
          <p:nvPr/>
        </p:nvSpPr>
        <p:spPr bwMode="auto">
          <a:xfrm>
            <a:off x="76200" y="-152400"/>
            <a:ext cx="8874125" cy="68580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sh_PP2"/>
          <p:cNvPicPr>
            <a:picLocks noChangeAspect="1" noChangeArrowheads="1"/>
          </p:cNvPicPr>
          <p:nvPr/>
        </p:nvPicPr>
        <p:blipFill>
          <a:blip r:embed="rId3" cstate="print"/>
          <a:srcRect/>
          <a:stretch>
            <a:fillRect/>
          </a:stretch>
        </p:blipFill>
        <p:spPr bwMode="auto">
          <a:xfrm>
            <a:off x="990600" y="228600"/>
            <a:ext cx="7191375" cy="5359400"/>
          </a:xfrm>
          <a:prstGeom prst="rect">
            <a:avLst/>
          </a:prstGeom>
          <a:noFill/>
          <a:ln w="9525">
            <a:noFill/>
            <a:miter lim="800000"/>
            <a:headEnd/>
            <a:tailEnd/>
          </a:ln>
        </p:spPr>
      </p:pic>
      <p:sp>
        <p:nvSpPr>
          <p:cNvPr id="6147" name="TextBox 2"/>
          <p:cNvSpPr txBox="1">
            <a:spLocks noChangeArrowheads="1"/>
          </p:cNvSpPr>
          <p:nvPr/>
        </p:nvSpPr>
        <p:spPr bwMode="auto">
          <a:xfrm>
            <a:off x="762000" y="5715000"/>
            <a:ext cx="8015288" cy="954088"/>
          </a:xfrm>
          <a:prstGeom prst="rect">
            <a:avLst/>
          </a:prstGeom>
          <a:noFill/>
          <a:ln w="9525">
            <a:noFill/>
            <a:miter lim="800000"/>
            <a:headEnd/>
            <a:tailEnd/>
          </a:ln>
        </p:spPr>
        <p:txBody>
          <a:bodyPr wrap="none">
            <a:spAutoFit/>
          </a:bodyPr>
          <a:lstStyle/>
          <a:p>
            <a:pPr algn="ctr"/>
            <a:r>
              <a:rPr lang="en-US" sz="2800"/>
              <a:t>More fish (total and per unit primary production) </a:t>
            </a:r>
          </a:p>
          <a:p>
            <a:pPr algn="ctr"/>
            <a:r>
              <a:rPr lang="en-US" sz="2800"/>
              <a:t>than any other place in the world!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Fig2"/>
          <p:cNvPicPr>
            <a:picLocks noChangeAspect="1" noChangeArrowheads="1"/>
          </p:cNvPicPr>
          <p:nvPr/>
        </p:nvPicPr>
        <p:blipFill>
          <a:blip r:embed="rId3" cstate="print"/>
          <a:srcRect/>
          <a:stretch>
            <a:fillRect/>
          </a:stretch>
        </p:blipFill>
        <p:spPr bwMode="auto">
          <a:xfrm>
            <a:off x="360363" y="373063"/>
            <a:ext cx="8097837" cy="595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Fig1ABC_Global4"/>
          <p:cNvPicPr>
            <a:picLocks noChangeAspect="1" noChangeArrowheads="1"/>
          </p:cNvPicPr>
          <p:nvPr/>
        </p:nvPicPr>
        <p:blipFill>
          <a:blip r:embed="rId3" cstate="print"/>
          <a:srcRect/>
          <a:stretch>
            <a:fillRect/>
          </a:stretch>
        </p:blipFill>
        <p:spPr bwMode="auto">
          <a:xfrm>
            <a:off x="1752600" y="0"/>
            <a:ext cx="5588000" cy="6858000"/>
          </a:xfrm>
          <a:prstGeom prst="rect">
            <a:avLst/>
          </a:prstGeom>
          <a:noFill/>
          <a:ln w="9525">
            <a:noFill/>
            <a:miter lim="800000"/>
            <a:headEnd/>
            <a:tailEnd/>
          </a:ln>
        </p:spPr>
      </p:pic>
      <p:sp>
        <p:nvSpPr>
          <p:cNvPr id="8195" name="Text Box 5"/>
          <p:cNvSpPr txBox="1">
            <a:spLocks noChangeArrowheads="1"/>
          </p:cNvSpPr>
          <p:nvPr/>
        </p:nvSpPr>
        <p:spPr bwMode="auto">
          <a:xfrm>
            <a:off x="125413" y="2636838"/>
            <a:ext cx="1550987" cy="1554162"/>
          </a:xfrm>
          <a:prstGeom prst="rect">
            <a:avLst/>
          </a:prstGeom>
          <a:noFill/>
          <a:ln w="9525">
            <a:noFill/>
            <a:miter lim="800000"/>
            <a:headEnd/>
            <a:tailEnd/>
          </a:ln>
        </p:spPr>
        <p:txBody>
          <a:bodyPr wrap="none">
            <a:spAutoFit/>
          </a:bodyPr>
          <a:lstStyle/>
          <a:p>
            <a:r>
              <a:rPr lang="en-US" sz="3200"/>
              <a:t>Two</a:t>
            </a:r>
          </a:p>
          <a:p>
            <a:r>
              <a:rPr lang="en-US" sz="3200"/>
              <a:t>Primary</a:t>
            </a:r>
          </a:p>
          <a:p>
            <a:r>
              <a:rPr lang="en-US" sz="3200"/>
              <a:t>States</a:t>
            </a:r>
          </a:p>
        </p:txBody>
      </p:sp>
      <p:sp>
        <p:nvSpPr>
          <p:cNvPr id="8196" name="TextBox 3"/>
          <p:cNvSpPr txBox="1">
            <a:spLocks noChangeArrowheads="1"/>
          </p:cNvSpPr>
          <p:nvPr/>
        </p:nvSpPr>
        <p:spPr bwMode="auto">
          <a:xfrm>
            <a:off x="0" y="685800"/>
            <a:ext cx="1752600" cy="584200"/>
          </a:xfrm>
          <a:prstGeom prst="rect">
            <a:avLst/>
          </a:prstGeom>
          <a:noFill/>
          <a:ln w="9525">
            <a:noFill/>
            <a:miter lim="800000"/>
            <a:headEnd/>
            <a:tailEnd/>
          </a:ln>
        </p:spPr>
        <p:txBody>
          <a:bodyPr>
            <a:spAutoFit/>
          </a:bodyPr>
          <a:lstStyle/>
          <a:p>
            <a:r>
              <a:rPr lang="en-US" sz="3200"/>
              <a:t>Change?</a:t>
            </a:r>
          </a:p>
        </p:txBody>
      </p:sp>
      <p:sp>
        <p:nvSpPr>
          <p:cNvPr id="8197" name="TextBox 4"/>
          <p:cNvSpPr txBox="1">
            <a:spLocks noChangeArrowheads="1"/>
          </p:cNvSpPr>
          <p:nvPr/>
        </p:nvSpPr>
        <p:spPr bwMode="auto">
          <a:xfrm>
            <a:off x="203200" y="5322888"/>
            <a:ext cx="1231900" cy="1077912"/>
          </a:xfrm>
          <a:prstGeom prst="rect">
            <a:avLst/>
          </a:prstGeom>
          <a:noFill/>
          <a:ln w="9525">
            <a:noFill/>
            <a:miter lim="800000"/>
            <a:headEnd/>
            <a:tailEnd/>
          </a:ln>
        </p:spPr>
        <p:txBody>
          <a:bodyPr wrap="none">
            <a:spAutoFit/>
          </a:bodyPr>
          <a:lstStyle/>
          <a:p>
            <a:r>
              <a:rPr lang="en-US" sz="3200"/>
              <a:t>Varia-</a:t>
            </a:r>
          </a:p>
          <a:p>
            <a:r>
              <a:rPr lang="en-US" sz="3200"/>
              <a:t>bility</a:t>
            </a:r>
          </a:p>
        </p:txBody>
      </p:sp>
      <p:sp>
        <p:nvSpPr>
          <p:cNvPr id="8198" name="TextBox 5"/>
          <p:cNvSpPr txBox="1">
            <a:spLocks noChangeArrowheads="1"/>
          </p:cNvSpPr>
          <p:nvPr/>
        </p:nvSpPr>
        <p:spPr bwMode="auto">
          <a:xfrm>
            <a:off x="7578725" y="1320800"/>
            <a:ext cx="1285875" cy="830263"/>
          </a:xfrm>
          <a:prstGeom prst="rect">
            <a:avLst/>
          </a:prstGeom>
          <a:noFill/>
          <a:ln w="9525">
            <a:noFill/>
            <a:miter lim="800000"/>
            <a:headEnd/>
            <a:tailEnd/>
          </a:ln>
        </p:spPr>
        <p:txBody>
          <a:bodyPr wrap="none">
            <a:spAutoFit/>
          </a:bodyPr>
          <a:lstStyle/>
          <a:p>
            <a:pPr algn="ctr"/>
            <a:r>
              <a:rPr lang="en-US" sz="3200"/>
              <a:t>SST</a:t>
            </a:r>
          </a:p>
          <a:p>
            <a:pPr algn="ctr"/>
            <a:r>
              <a:rPr lang="en-US"/>
              <a:t>1880 - 2006</a:t>
            </a:r>
          </a:p>
        </p:txBody>
      </p:sp>
      <p:sp>
        <p:nvSpPr>
          <p:cNvPr id="8199" name="TextBox 6"/>
          <p:cNvSpPr txBox="1">
            <a:spLocks noChangeArrowheads="1"/>
          </p:cNvSpPr>
          <p:nvPr/>
        </p:nvSpPr>
        <p:spPr bwMode="auto">
          <a:xfrm>
            <a:off x="7553325" y="4351338"/>
            <a:ext cx="1322388" cy="1076325"/>
          </a:xfrm>
          <a:prstGeom prst="rect">
            <a:avLst/>
          </a:prstGeom>
          <a:noFill/>
          <a:ln w="9525">
            <a:noFill/>
            <a:miter lim="800000"/>
            <a:headEnd/>
            <a:tailEnd/>
          </a:ln>
        </p:spPr>
        <p:txBody>
          <a:bodyPr wrap="none">
            <a:spAutoFit/>
          </a:bodyPr>
          <a:lstStyle/>
          <a:p>
            <a:pPr algn="ctr"/>
            <a:r>
              <a:rPr lang="en-US" sz="3200"/>
              <a:t>SSH</a:t>
            </a:r>
          </a:p>
          <a:p>
            <a:pPr algn="ctr"/>
            <a:r>
              <a:rPr lang="en-US"/>
              <a:t>1983 – 2006</a:t>
            </a:r>
          </a:p>
          <a:p>
            <a:pPr algn="ctr"/>
            <a:r>
              <a:rPr lang="en-US"/>
              <a:t>black line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EOF_SST_combines12km_M1.jpg"/>
          <p:cNvPicPr>
            <a:picLocks noChangeAspect="1"/>
          </p:cNvPicPr>
          <p:nvPr/>
        </p:nvPicPr>
        <p:blipFill>
          <a:blip r:embed="rId3" cstate="print"/>
          <a:srcRect/>
          <a:stretch>
            <a:fillRect/>
          </a:stretch>
        </p:blipFill>
        <p:spPr bwMode="auto">
          <a:xfrm>
            <a:off x="76200" y="0"/>
            <a:ext cx="4568825" cy="6858000"/>
          </a:xfrm>
          <a:prstGeom prst="rect">
            <a:avLst/>
          </a:prstGeom>
          <a:noFill/>
          <a:ln w="9525">
            <a:noFill/>
            <a:miter lim="800000"/>
            <a:headEnd/>
            <a:tailEnd/>
          </a:ln>
        </p:spPr>
      </p:pic>
      <p:pic>
        <p:nvPicPr>
          <p:cNvPr id="9219" name="Picture 2" descr="EOF_SLA_combines12km_M1.jpg"/>
          <p:cNvPicPr>
            <a:picLocks noChangeAspect="1"/>
          </p:cNvPicPr>
          <p:nvPr/>
        </p:nvPicPr>
        <p:blipFill>
          <a:blip r:embed="rId4" cstate="print"/>
          <a:srcRect/>
          <a:stretch>
            <a:fillRect/>
          </a:stretch>
        </p:blipFill>
        <p:spPr bwMode="auto">
          <a:xfrm>
            <a:off x="4648200" y="0"/>
            <a:ext cx="4568825" cy="6858000"/>
          </a:xfrm>
          <a:prstGeom prst="rect">
            <a:avLst/>
          </a:prstGeom>
          <a:noFill/>
          <a:ln w="9525">
            <a:noFill/>
            <a:miter lim="800000"/>
            <a:headEnd/>
            <a:tailEnd/>
          </a:ln>
        </p:spPr>
      </p:pic>
      <p:sp>
        <p:nvSpPr>
          <p:cNvPr id="9220" name="TextBox 3"/>
          <p:cNvSpPr txBox="1">
            <a:spLocks noChangeArrowheads="1"/>
          </p:cNvSpPr>
          <p:nvPr/>
        </p:nvSpPr>
        <p:spPr bwMode="auto">
          <a:xfrm>
            <a:off x="3962400" y="3962400"/>
            <a:ext cx="1262063" cy="584200"/>
          </a:xfrm>
          <a:prstGeom prst="rect">
            <a:avLst/>
          </a:prstGeom>
          <a:noFill/>
          <a:ln w="9525">
            <a:noFill/>
            <a:miter lim="800000"/>
            <a:headEnd/>
            <a:tailEnd/>
          </a:ln>
        </p:spPr>
        <p:txBody>
          <a:bodyPr wrap="none">
            <a:spAutoFit/>
          </a:bodyPr>
          <a:lstStyle/>
          <a:p>
            <a:r>
              <a:rPr lang="en-US" sz="3200">
                <a:solidFill>
                  <a:srgbClr val="000000"/>
                </a:solidFill>
              </a:rPr>
              <a:t>Model</a:t>
            </a:r>
          </a:p>
        </p:txBody>
      </p:sp>
      <p:sp>
        <p:nvSpPr>
          <p:cNvPr id="9221" name="TextBox 4"/>
          <p:cNvSpPr txBox="1">
            <a:spLocks noChangeArrowheads="1"/>
          </p:cNvSpPr>
          <p:nvPr/>
        </p:nvSpPr>
        <p:spPr bwMode="auto">
          <a:xfrm>
            <a:off x="4151313" y="1397000"/>
            <a:ext cx="1030287" cy="584200"/>
          </a:xfrm>
          <a:prstGeom prst="rect">
            <a:avLst/>
          </a:prstGeom>
          <a:noFill/>
          <a:ln w="9525">
            <a:noFill/>
            <a:miter lim="800000"/>
            <a:headEnd/>
            <a:tailEnd/>
          </a:ln>
        </p:spPr>
        <p:txBody>
          <a:bodyPr wrap="none">
            <a:spAutoFit/>
          </a:bodyPr>
          <a:lstStyle/>
          <a:p>
            <a:r>
              <a:rPr lang="en-US" sz="3200">
                <a:solidFill>
                  <a:srgbClr val="000000"/>
                </a:solidFill>
              </a:rPr>
              <a:t>Data</a:t>
            </a:r>
          </a:p>
        </p:txBody>
      </p:sp>
      <p:sp>
        <p:nvSpPr>
          <p:cNvPr id="9222" name="TextBox 5"/>
          <p:cNvSpPr txBox="1">
            <a:spLocks noChangeArrowheads="1"/>
          </p:cNvSpPr>
          <p:nvPr/>
        </p:nvSpPr>
        <p:spPr bwMode="auto">
          <a:xfrm>
            <a:off x="5567363" y="6096000"/>
            <a:ext cx="1595437" cy="523875"/>
          </a:xfrm>
          <a:prstGeom prst="rect">
            <a:avLst/>
          </a:prstGeom>
          <a:noFill/>
          <a:ln w="9525">
            <a:noFill/>
            <a:miter lim="800000"/>
            <a:headEnd/>
            <a:tailEnd/>
          </a:ln>
        </p:spPr>
        <p:txBody>
          <a:bodyPr wrap="none">
            <a:spAutoFit/>
          </a:bodyPr>
          <a:lstStyle/>
          <a:p>
            <a:r>
              <a:rPr lang="en-US" sz="2800">
                <a:solidFill>
                  <a:srgbClr val="000000"/>
                </a:solidFill>
              </a:rPr>
              <a:t>Sea level</a:t>
            </a:r>
          </a:p>
        </p:txBody>
      </p:sp>
      <p:sp>
        <p:nvSpPr>
          <p:cNvPr id="9223" name="TextBox 6"/>
          <p:cNvSpPr txBox="1">
            <a:spLocks noChangeArrowheads="1"/>
          </p:cNvSpPr>
          <p:nvPr/>
        </p:nvSpPr>
        <p:spPr bwMode="auto">
          <a:xfrm>
            <a:off x="1798638" y="6096000"/>
            <a:ext cx="792162" cy="523875"/>
          </a:xfrm>
          <a:prstGeom prst="rect">
            <a:avLst/>
          </a:prstGeom>
          <a:noFill/>
          <a:ln w="9525">
            <a:noFill/>
            <a:miter lim="800000"/>
            <a:headEnd/>
            <a:tailEnd/>
          </a:ln>
        </p:spPr>
        <p:txBody>
          <a:bodyPr wrap="none">
            <a:spAutoFit/>
          </a:bodyPr>
          <a:lstStyle/>
          <a:p>
            <a:r>
              <a:rPr lang="en-US" sz="2800">
                <a:solidFill>
                  <a:srgbClr val="000000"/>
                </a:solidFill>
              </a:rPr>
              <a:t>SST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ig5_FAST"/>
          <p:cNvPicPr>
            <a:picLocks noChangeAspect="1" noChangeArrowheads="1"/>
          </p:cNvPicPr>
          <p:nvPr/>
        </p:nvPicPr>
        <p:blipFill>
          <a:blip r:embed="rId3" cstate="print"/>
          <a:srcRect/>
          <a:stretch>
            <a:fillRect/>
          </a:stretch>
        </p:blipFill>
        <p:spPr bwMode="auto">
          <a:xfrm>
            <a:off x="803275" y="0"/>
            <a:ext cx="7350125" cy="688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figEOSa.gif"/>
          <p:cNvPicPr>
            <a:picLocks noChangeAspect="1"/>
          </p:cNvPicPr>
          <p:nvPr/>
        </p:nvPicPr>
        <p:blipFill>
          <a:blip r:embed="rId2" cstate="print"/>
          <a:srcRect/>
          <a:stretch>
            <a:fillRect/>
          </a:stretch>
        </p:blipFill>
        <p:spPr bwMode="auto">
          <a:xfrm>
            <a:off x="2209800" y="0"/>
            <a:ext cx="4575175" cy="6858000"/>
          </a:xfrm>
          <a:prstGeom prst="rect">
            <a:avLst/>
          </a:prstGeom>
          <a:noFill/>
          <a:ln w="9525">
            <a:noFill/>
            <a:miter lim="800000"/>
            <a:headEnd/>
            <a:tailEnd/>
          </a:ln>
        </p:spPr>
      </p:pic>
      <p:sp>
        <p:nvSpPr>
          <p:cNvPr id="11267" name="TextBox 2"/>
          <p:cNvSpPr txBox="1">
            <a:spLocks noChangeArrowheads="1"/>
          </p:cNvSpPr>
          <p:nvPr/>
        </p:nvSpPr>
        <p:spPr bwMode="auto">
          <a:xfrm>
            <a:off x="7162800" y="685800"/>
            <a:ext cx="1709738" cy="584200"/>
          </a:xfrm>
          <a:prstGeom prst="rect">
            <a:avLst/>
          </a:prstGeom>
          <a:noFill/>
          <a:ln w="9525">
            <a:noFill/>
            <a:miter lim="800000"/>
            <a:headEnd/>
            <a:tailEnd/>
          </a:ln>
        </p:spPr>
        <p:txBody>
          <a:bodyPr wrap="none">
            <a:spAutoFit/>
          </a:bodyPr>
          <a:lstStyle/>
          <a:p>
            <a:r>
              <a:rPr lang="en-US" sz="3200"/>
              <a:t>Anchovy</a:t>
            </a:r>
          </a:p>
        </p:txBody>
      </p:sp>
      <p:sp>
        <p:nvSpPr>
          <p:cNvPr id="11268" name="TextBox 3"/>
          <p:cNvSpPr txBox="1">
            <a:spLocks noChangeArrowheads="1"/>
          </p:cNvSpPr>
          <p:nvPr/>
        </p:nvSpPr>
        <p:spPr bwMode="auto">
          <a:xfrm>
            <a:off x="7086600" y="5664200"/>
            <a:ext cx="1554163" cy="584200"/>
          </a:xfrm>
          <a:prstGeom prst="rect">
            <a:avLst/>
          </a:prstGeom>
          <a:noFill/>
          <a:ln w="9525">
            <a:noFill/>
            <a:miter lim="800000"/>
            <a:headEnd/>
            <a:tailEnd/>
          </a:ln>
        </p:spPr>
        <p:txBody>
          <a:bodyPr wrap="none">
            <a:spAutoFit/>
          </a:bodyPr>
          <a:lstStyle/>
          <a:p>
            <a:r>
              <a:rPr lang="en-US" sz="3200"/>
              <a:t>Oxygen</a:t>
            </a:r>
          </a:p>
        </p:txBody>
      </p:sp>
      <p:sp>
        <p:nvSpPr>
          <p:cNvPr id="11269" name="TextBox 4"/>
          <p:cNvSpPr txBox="1">
            <a:spLocks noChangeArrowheads="1"/>
          </p:cNvSpPr>
          <p:nvPr/>
        </p:nvSpPr>
        <p:spPr bwMode="auto">
          <a:xfrm>
            <a:off x="6858000" y="4114800"/>
            <a:ext cx="2409825" cy="1077913"/>
          </a:xfrm>
          <a:prstGeom prst="rect">
            <a:avLst/>
          </a:prstGeom>
          <a:noFill/>
          <a:ln w="9525">
            <a:noFill/>
            <a:miter lim="800000"/>
            <a:headEnd/>
            <a:tailEnd/>
          </a:ln>
        </p:spPr>
        <p:txBody>
          <a:bodyPr wrap="none">
            <a:spAutoFit/>
          </a:bodyPr>
          <a:lstStyle/>
          <a:p>
            <a:pPr algn="ctr"/>
            <a:r>
              <a:rPr lang="en-US" sz="3200"/>
              <a:t>Thermocline</a:t>
            </a:r>
          </a:p>
          <a:p>
            <a:pPr algn="ctr"/>
            <a:r>
              <a:rPr lang="en-US" sz="3200"/>
              <a:t>depth</a:t>
            </a:r>
          </a:p>
        </p:txBody>
      </p:sp>
      <p:sp>
        <p:nvSpPr>
          <p:cNvPr id="11270" name="TextBox 5"/>
          <p:cNvSpPr txBox="1">
            <a:spLocks noChangeArrowheads="1"/>
          </p:cNvSpPr>
          <p:nvPr/>
        </p:nvSpPr>
        <p:spPr bwMode="auto">
          <a:xfrm>
            <a:off x="7315200" y="3073400"/>
            <a:ext cx="879475" cy="584200"/>
          </a:xfrm>
          <a:prstGeom prst="rect">
            <a:avLst/>
          </a:prstGeom>
          <a:noFill/>
          <a:ln w="9525">
            <a:noFill/>
            <a:miter lim="800000"/>
            <a:headEnd/>
            <a:tailEnd/>
          </a:ln>
        </p:spPr>
        <p:txBody>
          <a:bodyPr wrap="none">
            <a:spAutoFit/>
          </a:bodyPr>
          <a:lstStyle/>
          <a:p>
            <a:r>
              <a:rPr lang="en-US" sz="3200"/>
              <a:t>SST</a:t>
            </a:r>
          </a:p>
        </p:txBody>
      </p:sp>
      <p:sp>
        <p:nvSpPr>
          <p:cNvPr id="11271" name="TextBox 6"/>
          <p:cNvSpPr txBox="1">
            <a:spLocks noChangeArrowheads="1"/>
          </p:cNvSpPr>
          <p:nvPr/>
        </p:nvSpPr>
        <p:spPr bwMode="auto">
          <a:xfrm>
            <a:off x="7205663" y="1676400"/>
            <a:ext cx="1541462" cy="584200"/>
          </a:xfrm>
          <a:prstGeom prst="rect">
            <a:avLst/>
          </a:prstGeom>
          <a:noFill/>
          <a:ln w="9525">
            <a:noFill/>
            <a:miter lim="800000"/>
            <a:headEnd/>
            <a:tailEnd/>
          </a:ln>
        </p:spPr>
        <p:txBody>
          <a:bodyPr wrap="none">
            <a:spAutoFit/>
          </a:bodyPr>
          <a:lstStyle/>
          <a:p>
            <a:r>
              <a:rPr lang="en-US" sz="3200"/>
              <a:t>Sardine</a:t>
            </a:r>
          </a:p>
        </p:txBody>
      </p:sp>
      <p:sp>
        <p:nvSpPr>
          <p:cNvPr id="11272" name="TextBox 7"/>
          <p:cNvSpPr txBox="1">
            <a:spLocks noChangeArrowheads="1"/>
          </p:cNvSpPr>
          <p:nvPr/>
        </p:nvSpPr>
        <p:spPr bwMode="auto">
          <a:xfrm>
            <a:off x="195263" y="533400"/>
            <a:ext cx="1539875" cy="584200"/>
          </a:xfrm>
          <a:prstGeom prst="rect">
            <a:avLst/>
          </a:prstGeom>
          <a:noFill/>
          <a:ln w="9525">
            <a:noFill/>
            <a:miter lim="800000"/>
            <a:headEnd/>
            <a:tailEnd/>
          </a:ln>
        </p:spPr>
        <p:txBody>
          <a:bodyPr wrap="none">
            <a:spAutoFit/>
          </a:bodyPr>
          <a:lstStyle/>
          <a:p>
            <a:r>
              <a:rPr lang="en-US" sz="3200"/>
              <a:t>V panel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17970</TotalTime>
  <Words>498</Words>
  <Application>Microsoft Office PowerPoint</Application>
  <PresentationFormat>On-screen Show (4:3)</PresentationFormat>
  <Paragraphs>96</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Tahoma</vt:lpstr>
      <vt:lpstr>Arial</vt:lpstr>
      <vt:lpstr>Wingdings</vt:lpstr>
      <vt:lpstr>ＭＳ Ｐゴシック</vt:lpstr>
      <vt:lpstr>Ocean</vt:lpstr>
      <vt:lpstr>Utilizing remote sensing, modeling and data assimilation to sustain and protect fisheries: ecological forecasting at work</vt:lpstr>
      <vt:lpstr>Approach</vt:lpstr>
      <vt:lpstr>Slide 3</vt:lpstr>
      <vt:lpstr>Slide 4</vt:lpstr>
      <vt:lpstr>Slide 5</vt:lpstr>
      <vt:lpstr>Slide 6</vt:lpstr>
      <vt:lpstr>Slide 7</vt:lpstr>
      <vt:lpstr>Slide 8</vt:lpstr>
      <vt:lpstr>Slide 9</vt:lpstr>
      <vt:lpstr>Current status</vt:lpstr>
      <vt:lpstr>Recommendations from V panel</vt:lpstr>
      <vt:lpstr>Slide 12</vt:lpstr>
      <vt:lpstr>Model results</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153</cp:revision>
  <cp:lastPrinted>1601-01-01T00:00:00Z</cp:lastPrinted>
  <dcterms:created xsi:type="dcterms:W3CDTF">1601-01-01T00:00:00Z</dcterms:created>
  <dcterms:modified xsi:type="dcterms:W3CDTF">2010-07-13T19:16:52Z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