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1"/>
  </p:sldMasterIdLst>
  <p:notesMasterIdLst>
    <p:notesMasterId r:id="rId18"/>
  </p:notesMasterIdLst>
  <p:handoutMasterIdLst>
    <p:handoutMasterId r:id="rId19"/>
  </p:handoutMasterIdLst>
  <p:sldIdLst>
    <p:sldId id="256" r:id="rId2"/>
    <p:sldId id="257" r:id="rId3"/>
    <p:sldId id="263" r:id="rId4"/>
    <p:sldId id="260" r:id="rId5"/>
    <p:sldId id="262" r:id="rId6"/>
    <p:sldId id="265" r:id="rId7"/>
    <p:sldId id="269" r:id="rId8"/>
    <p:sldId id="270" r:id="rId9"/>
    <p:sldId id="271" r:id="rId10"/>
    <p:sldId id="275" r:id="rId11"/>
    <p:sldId id="276" r:id="rId12"/>
    <p:sldId id="277" r:id="rId13"/>
    <p:sldId id="279" r:id="rId14"/>
    <p:sldId id="285" r:id="rId15"/>
    <p:sldId id="286" r:id="rId16"/>
    <p:sldId id="287" r:id="rId1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0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832" y="5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5156B-D921-3841-AFC2-A92BCCB1684F}"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E74A6733-6DB2-FC4B-B553-F0D893E7A378}">
      <dgm:prSet phldrT="[Text]" custT="1"/>
      <dgm:spPr>
        <a:gradFill rotWithShape="0">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gradFill>
      </dgm:spPr>
      <dgm:t>
        <a:bodyPr/>
        <a:lstStyle/>
        <a:p>
          <a:pPr algn="ctr"/>
          <a:r>
            <a:rPr lang="en-US" sz="2400" dirty="0" smtClean="0">
              <a:latin typeface="Trebuchet MS"/>
            </a:rPr>
            <a:t>Phytoplankton diversity in the world’s open oceans from optical remote sensing</a:t>
          </a:r>
          <a:endParaRPr lang="en-US" sz="2400" dirty="0">
            <a:latin typeface="Trebuchet MS"/>
          </a:endParaRPr>
        </a:p>
      </dgm:t>
    </dgm:pt>
    <dgm:pt modelId="{C4E8ED18-C5BC-4C4F-B380-48642E2635F2}" type="parTrans" cxnId="{10C217E3-6109-EB47-A49F-45F35DC095B8}">
      <dgm:prSet/>
      <dgm:spPr/>
      <dgm:t>
        <a:bodyPr/>
        <a:lstStyle/>
        <a:p>
          <a:endParaRPr lang="en-US"/>
        </a:p>
      </dgm:t>
    </dgm:pt>
    <dgm:pt modelId="{4604B39A-4581-8A4A-B00B-5F8EF1122409}" type="sibTrans" cxnId="{10C217E3-6109-EB47-A49F-45F35DC095B8}">
      <dgm:prSet/>
      <dgm:spPr/>
      <dgm:t>
        <a:bodyPr/>
        <a:lstStyle/>
        <a:p>
          <a:endParaRPr lang="en-US"/>
        </a:p>
      </dgm:t>
    </dgm:pt>
    <dgm:pt modelId="{A4B5AEE5-601C-EE40-AC89-F20879C714C4}">
      <dgm:prSet phldrT="[Text]" custT="1"/>
      <dgm:spPr>
        <a:gradFill rotWithShape="0">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gradFill>
      </dgm:spPr>
      <dgm:t>
        <a:bodyPr/>
        <a:lstStyle/>
        <a:p>
          <a:pPr algn="ctr"/>
          <a:r>
            <a:rPr lang="en-US" sz="2400" dirty="0" smtClean="0">
              <a:latin typeface="+mj-lt"/>
            </a:rPr>
            <a:t>2. Explore the potential of hyperspectral approach</a:t>
          </a:r>
          <a:endParaRPr lang="en-US" sz="2400" dirty="0">
            <a:latin typeface="+mj-lt"/>
          </a:endParaRPr>
        </a:p>
      </dgm:t>
    </dgm:pt>
    <dgm:pt modelId="{1186FF3A-A3AB-2940-A057-FA771BF1B9C0}" type="parTrans" cxnId="{33C601D4-B8D3-F446-8C10-B77A5B58144A}">
      <dgm:prSet/>
      <dgm:spPr/>
      <dgm:t>
        <a:bodyPr/>
        <a:lstStyle/>
        <a:p>
          <a:endParaRPr lang="en-US"/>
        </a:p>
      </dgm:t>
    </dgm:pt>
    <dgm:pt modelId="{B9B8EC2B-254B-6A44-968B-DDD680D72749}" type="sibTrans" cxnId="{33C601D4-B8D3-F446-8C10-B77A5B58144A}">
      <dgm:prSet/>
      <dgm:spPr/>
      <dgm:t>
        <a:bodyPr/>
        <a:lstStyle/>
        <a:p>
          <a:endParaRPr lang="en-US"/>
        </a:p>
      </dgm:t>
    </dgm:pt>
    <dgm:pt modelId="{E1DB5E2E-A434-2A42-8240-E7CEFAE7A9C6}">
      <dgm:prSet phldrT="[Text]" custT="1"/>
      <dgm:spPr>
        <a:gradFill rotWithShape="0">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gradFill>
      </dgm:spPr>
      <dgm:t>
        <a:bodyPr/>
        <a:lstStyle/>
        <a:p>
          <a:pPr algn="ctr"/>
          <a:r>
            <a:rPr lang="en-US" sz="2400" dirty="0" smtClean="0">
              <a:latin typeface="+mj-lt"/>
            </a:rPr>
            <a:t>1. Exploit current </a:t>
          </a:r>
          <a:r>
            <a:rPr lang="en-US" sz="2400" dirty="0" err="1" smtClean="0">
              <a:latin typeface="+mj-lt"/>
            </a:rPr>
            <a:t>Chla</a:t>
          </a:r>
          <a:r>
            <a:rPr lang="en-US" sz="2400" dirty="0" smtClean="0">
              <a:latin typeface="+mj-lt"/>
            </a:rPr>
            <a:t>-based approach</a:t>
          </a:r>
          <a:endParaRPr lang="en-US" sz="2400" dirty="0">
            <a:latin typeface="+mj-lt"/>
          </a:endParaRPr>
        </a:p>
      </dgm:t>
    </dgm:pt>
    <dgm:pt modelId="{7383BC85-DA93-AE49-8F45-6C1861EF01DF}" type="sibTrans" cxnId="{9A12A54C-9D1D-8F4E-B4BE-F41CD7059318}">
      <dgm:prSet/>
      <dgm:spPr/>
      <dgm:t>
        <a:bodyPr/>
        <a:lstStyle/>
        <a:p>
          <a:endParaRPr lang="en-US"/>
        </a:p>
      </dgm:t>
    </dgm:pt>
    <dgm:pt modelId="{E0905136-D6EA-3A4F-B868-D8E607409BB3}" type="parTrans" cxnId="{9A12A54C-9D1D-8F4E-B4BE-F41CD7059318}">
      <dgm:prSet/>
      <dgm:spPr/>
      <dgm:t>
        <a:bodyPr/>
        <a:lstStyle/>
        <a:p>
          <a:endParaRPr lang="en-US"/>
        </a:p>
      </dgm:t>
    </dgm:pt>
    <dgm:pt modelId="{E57AA225-A97E-0C41-A6D5-5896255D9003}" type="pres">
      <dgm:prSet presAssocID="{AD65156B-D921-3841-AFC2-A92BCCB1684F}" presName="diagram" presStyleCnt="0">
        <dgm:presLayoutVars>
          <dgm:chPref val="1"/>
          <dgm:dir/>
          <dgm:animOne val="branch"/>
          <dgm:animLvl val="lvl"/>
          <dgm:resizeHandles val="exact"/>
        </dgm:presLayoutVars>
      </dgm:prSet>
      <dgm:spPr/>
      <dgm:t>
        <a:bodyPr/>
        <a:lstStyle/>
        <a:p>
          <a:endParaRPr lang="en-US"/>
        </a:p>
      </dgm:t>
    </dgm:pt>
    <dgm:pt modelId="{2F40B0A5-D21D-0445-9F1A-E6F8604E1BE0}" type="pres">
      <dgm:prSet presAssocID="{E74A6733-6DB2-FC4B-B553-F0D893E7A378}" presName="root1" presStyleCnt="0"/>
      <dgm:spPr/>
    </dgm:pt>
    <dgm:pt modelId="{03C18459-7427-CC4B-8D1B-CF92746C5260}" type="pres">
      <dgm:prSet presAssocID="{E74A6733-6DB2-FC4B-B553-F0D893E7A378}" presName="LevelOneTextNode" presStyleLbl="node0" presStyleIdx="0" presStyleCnt="1">
        <dgm:presLayoutVars>
          <dgm:chPref val="3"/>
        </dgm:presLayoutVars>
      </dgm:prSet>
      <dgm:spPr/>
      <dgm:t>
        <a:bodyPr/>
        <a:lstStyle/>
        <a:p>
          <a:endParaRPr lang="en-US"/>
        </a:p>
      </dgm:t>
    </dgm:pt>
    <dgm:pt modelId="{32F23BF1-1BC3-C940-9811-303DD588737B}" type="pres">
      <dgm:prSet presAssocID="{E74A6733-6DB2-FC4B-B553-F0D893E7A378}" presName="level2hierChild" presStyleCnt="0"/>
      <dgm:spPr/>
    </dgm:pt>
    <dgm:pt modelId="{1546C208-314E-FF40-9D89-28723EC955DE}" type="pres">
      <dgm:prSet presAssocID="{E0905136-D6EA-3A4F-B868-D8E607409BB3}" presName="conn2-1" presStyleLbl="parChTrans1D2" presStyleIdx="0" presStyleCnt="2"/>
      <dgm:spPr/>
      <dgm:t>
        <a:bodyPr/>
        <a:lstStyle/>
        <a:p>
          <a:endParaRPr lang="en-US"/>
        </a:p>
      </dgm:t>
    </dgm:pt>
    <dgm:pt modelId="{DB6B4E8E-7262-384C-8E3D-DD6030D8AB43}" type="pres">
      <dgm:prSet presAssocID="{E0905136-D6EA-3A4F-B868-D8E607409BB3}" presName="connTx" presStyleLbl="parChTrans1D2" presStyleIdx="0" presStyleCnt="2"/>
      <dgm:spPr/>
      <dgm:t>
        <a:bodyPr/>
        <a:lstStyle/>
        <a:p>
          <a:endParaRPr lang="en-US"/>
        </a:p>
      </dgm:t>
    </dgm:pt>
    <dgm:pt modelId="{D0BCCAF2-2581-0B43-96B8-419F045CC0B5}" type="pres">
      <dgm:prSet presAssocID="{E1DB5E2E-A434-2A42-8240-E7CEFAE7A9C6}" presName="root2" presStyleCnt="0"/>
      <dgm:spPr/>
    </dgm:pt>
    <dgm:pt modelId="{FB90313A-44FF-294A-80AF-5196C1787BDE}" type="pres">
      <dgm:prSet presAssocID="{E1DB5E2E-A434-2A42-8240-E7CEFAE7A9C6}" presName="LevelTwoTextNode" presStyleLbl="node2" presStyleIdx="0" presStyleCnt="2">
        <dgm:presLayoutVars>
          <dgm:chPref val="3"/>
        </dgm:presLayoutVars>
      </dgm:prSet>
      <dgm:spPr/>
      <dgm:t>
        <a:bodyPr/>
        <a:lstStyle/>
        <a:p>
          <a:endParaRPr lang="en-US"/>
        </a:p>
      </dgm:t>
    </dgm:pt>
    <dgm:pt modelId="{BDFE5546-5D76-1846-ABC2-DA0F8170C9BF}" type="pres">
      <dgm:prSet presAssocID="{E1DB5E2E-A434-2A42-8240-E7CEFAE7A9C6}" presName="level3hierChild" presStyleCnt="0"/>
      <dgm:spPr/>
    </dgm:pt>
    <dgm:pt modelId="{A40E0AEE-1E25-0640-A80A-022E01874BA4}" type="pres">
      <dgm:prSet presAssocID="{1186FF3A-A3AB-2940-A057-FA771BF1B9C0}" presName="conn2-1" presStyleLbl="parChTrans1D2" presStyleIdx="1" presStyleCnt="2"/>
      <dgm:spPr/>
      <dgm:t>
        <a:bodyPr/>
        <a:lstStyle/>
        <a:p>
          <a:endParaRPr lang="en-US"/>
        </a:p>
      </dgm:t>
    </dgm:pt>
    <dgm:pt modelId="{FD7166CA-2D80-104F-8891-0DB2EDB5FD1D}" type="pres">
      <dgm:prSet presAssocID="{1186FF3A-A3AB-2940-A057-FA771BF1B9C0}" presName="connTx" presStyleLbl="parChTrans1D2" presStyleIdx="1" presStyleCnt="2"/>
      <dgm:spPr/>
      <dgm:t>
        <a:bodyPr/>
        <a:lstStyle/>
        <a:p>
          <a:endParaRPr lang="en-US"/>
        </a:p>
      </dgm:t>
    </dgm:pt>
    <dgm:pt modelId="{61F1367A-9A86-6E4B-939A-0DE89E4B3368}" type="pres">
      <dgm:prSet presAssocID="{A4B5AEE5-601C-EE40-AC89-F20879C714C4}" presName="root2" presStyleCnt="0"/>
      <dgm:spPr/>
    </dgm:pt>
    <dgm:pt modelId="{37BC1FCD-D024-754A-B005-668A55F1B6FC}" type="pres">
      <dgm:prSet presAssocID="{A4B5AEE5-601C-EE40-AC89-F20879C714C4}" presName="LevelTwoTextNode" presStyleLbl="node2" presStyleIdx="1" presStyleCnt="2">
        <dgm:presLayoutVars>
          <dgm:chPref val="3"/>
        </dgm:presLayoutVars>
      </dgm:prSet>
      <dgm:spPr/>
      <dgm:t>
        <a:bodyPr/>
        <a:lstStyle/>
        <a:p>
          <a:endParaRPr lang="en-US"/>
        </a:p>
      </dgm:t>
    </dgm:pt>
    <dgm:pt modelId="{F5672188-6828-B74C-8814-B15E3EDF2A19}" type="pres">
      <dgm:prSet presAssocID="{A4B5AEE5-601C-EE40-AC89-F20879C714C4}" presName="level3hierChild" presStyleCnt="0"/>
      <dgm:spPr/>
    </dgm:pt>
  </dgm:ptLst>
  <dgm:cxnLst>
    <dgm:cxn modelId="{ED03549A-3D51-4421-AABE-8223F852EE34}" type="presOf" srcId="{A4B5AEE5-601C-EE40-AC89-F20879C714C4}" destId="{37BC1FCD-D024-754A-B005-668A55F1B6FC}" srcOrd="0" destOrd="0" presId="urn:microsoft.com/office/officeart/2005/8/layout/hierarchy2"/>
    <dgm:cxn modelId="{EC7ECD48-4EF2-4EE4-A7AC-8372496BF4A8}" type="presOf" srcId="{E74A6733-6DB2-FC4B-B553-F0D893E7A378}" destId="{03C18459-7427-CC4B-8D1B-CF92746C5260}" srcOrd="0" destOrd="0" presId="urn:microsoft.com/office/officeart/2005/8/layout/hierarchy2"/>
    <dgm:cxn modelId="{D82A5506-A3EA-45D5-B443-E2F38B27D662}" type="presOf" srcId="{E1DB5E2E-A434-2A42-8240-E7CEFAE7A9C6}" destId="{FB90313A-44FF-294A-80AF-5196C1787BDE}" srcOrd="0" destOrd="0" presId="urn:microsoft.com/office/officeart/2005/8/layout/hierarchy2"/>
    <dgm:cxn modelId="{3166FC5E-6146-4C58-BDA9-D96AA47A40B4}" type="presOf" srcId="{E0905136-D6EA-3A4F-B868-D8E607409BB3}" destId="{DB6B4E8E-7262-384C-8E3D-DD6030D8AB43}" srcOrd="1" destOrd="0" presId="urn:microsoft.com/office/officeart/2005/8/layout/hierarchy2"/>
    <dgm:cxn modelId="{10C217E3-6109-EB47-A49F-45F35DC095B8}" srcId="{AD65156B-D921-3841-AFC2-A92BCCB1684F}" destId="{E74A6733-6DB2-FC4B-B553-F0D893E7A378}" srcOrd="0" destOrd="0" parTransId="{C4E8ED18-C5BC-4C4F-B380-48642E2635F2}" sibTransId="{4604B39A-4581-8A4A-B00B-5F8EF1122409}"/>
    <dgm:cxn modelId="{3ABE9B43-E29E-4454-9D47-F8EF1688EE2D}" type="presOf" srcId="{1186FF3A-A3AB-2940-A057-FA771BF1B9C0}" destId="{FD7166CA-2D80-104F-8891-0DB2EDB5FD1D}" srcOrd="1" destOrd="0" presId="urn:microsoft.com/office/officeart/2005/8/layout/hierarchy2"/>
    <dgm:cxn modelId="{9A12A54C-9D1D-8F4E-B4BE-F41CD7059318}" srcId="{E74A6733-6DB2-FC4B-B553-F0D893E7A378}" destId="{E1DB5E2E-A434-2A42-8240-E7CEFAE7A9C6}" srcOrd="0" destOrd="0" parTransId="{E0905136-D6EA-3A4F-B868-D8E607409BB3}" sibTransId="{7383BC85-DA93-AE49-8F45-6C1861EF01DF}"/>
    <dgm:cxn modelId="{33C601D4-B8D3-F446-8C10-B77A5B58144A}" srcId="{E74A6733-6DB2-FC4B-B553-F0D893E7A378}" destId="{A4B5AEE5-601C-EE40-AC89-F20879C714C4}" srcOrd="1" destOrd="0" parTransId="{1186FF3A-A3AB-2940-A057-FA771BF1B9C0}" sibTransId="{B9B8EC2B-254B-6A44-968B-DDD680D72749}"/>
    <dgm:cxn modelId="{57322605-3C8E-40DC-854F-FDA980BFA4F9}" type="presOf" srcId="{AD65156B-D921-3841-AFC2-A92BCCB1684F}" destId="{E57AA225-A97E-0C41-A6D5-5896255D9003}" srcOrd="0" destOrd="0" presId="urn:microsoft.com/office/officeart/2005/8/layout/hierarchy2"/>
    <dgm:cxn modelId="{40210EE8-B2E2-4EE0-851B-FE0D5CE10455}" type="presOf" srcId="{E0905136-D6EA-3A4F-B868-D8E607409BB3}" destId="{1546C208-314E-FF40-9D89-28723EC955DE}" srcOrd="0" destOrd="0" presId="urn:microsoft.com/office/officeart/2005/8/layout/hierarchy2"/>
    <dgm:cxn modelId="{F1A8FF01-50D1-47FF-AF00-59F78E78E0D7}" type="presOf" srcId="{1186FF3A-A3AB-2940-A057-FA771BF1B9C0}" destId="{A40E0AEE-1E25-0640-A80A-022E01874BA4}" srcOrd="0" destOrd="0" presId="urn:microsoft.com/office/officeart/2005/8/layout/hierarchy2"/>
    <dgm:cxn modelId="{1FDE4216-775D-483B-937C-E13FCAD8C7A1}" type="presParOf" srcId="{E57AA225-A97E-0C41-A6D5-5896255D9003}" destId="{2F40B0A5-D21D-0445-9F1A-E6F8604E1BE0}" srcOrd="0" destOrd="0" presId="urn:microsoft.com/office/officeart/2005/8/layout/hierarchy2"/>
    <dgm:cxn modelId="{6BB1C63F-D87A-42FC-AE40-290468471ED5}" type="presParOf" srcId="{2F40B0A5-D21D-0445-9F1A-E6F8604E1BE0}" destId="{03C18459-7427-CC4B-8D1B-CF92746C5260}" srcOrd="0" destOrd="0" presId="urn:microsoft.com/office/officeart/2005/8/layout/hierarchy2"/>
    <dgm:cxn modelId="{14A7697F-8E55-4783-8A8B-E82D5803559D}" type="presParOf" srcId="{2F40B0A5-D21D-0445-9F1A-E6F8604E1BE0}" destId="{32F23BF1-1BC3-C940-9811-303DD588737B}" srcOrd="1" destOrd="0" presId="urn:microsoft.com/office/officeart/2005/8/layout/hierarchy2"/>
    <dgm:cxn modelId="{7A5E6D1A-DB6A-410C-B3D7-D68C7FB6C5FB}" type="presParOf" srcId="{32F23BF1-1BC3-C940-9811-303DD588737B}" destId="{1546C208-314E-FF40-9D89-28723EC955DE}" srcOrd="0" destOrd="0" presId="urn:microsoft.com/office/officeart/2005/8/layout/hierarchy2"/>
    <dgm:cxn modelId="{66D7BD9B-E719-4581-B71C-95D6C5670FF9}" type="presParOf" srcId="{1546C208-314E-FF40-9D89-28723EC955DE}" destId="{DB6B4E8E-7262-384C-8E3D-DD6030D8AB43}" srcOrd="0" destOrd="0" presId="urn:microsoft.com/office/officeart/2005/8/layout/hierarchy2"/>
    <dgm:cxn modelId="{48C73408-607C-4CE1-9BAF-10D1E04580FF}" type="presParOf" srcId="{32F23BF1-1BC3-C940-9811-303DD588737B}" destId="{D0BCCAF2-2581-0B43-96B8-419F045CC0B5}" srcOrd="1" destOrd="0" presId="urn:microsoft.com/office/officeart/2005/8/layout/hierarchy2"/>
    <dgm:cxn modelId="{8D120698-7D83-4537-8B75-2ACAAD35DA9A}" type="presParOf" srcId="{D0BCCAF2-2581-0B43-96B8-419F045CC0B5}" destId="{FB90313A-44FF-294A-80AF-5196C1787BDE}" srcOrd="0" destOrd="0" presId="urn:microsoft.com/office/officeart/2005/8/layout/hierarchy2"/>
    <dgm:cxn modelId="{4363D9CA-70F1-4B08-B5C5-CC4CDEFA6BC8}" type="presParOf" srcId="{D0BCCAF2-2581-0B43-96B8-419F045CC0B5}" destId="{BDFE5546-5D76-1846-ABC2-DA0F8170C9BF}" srcOrd="1" destOrd="0" presId="urn:microsoft.com/office/officeart/2005/8/layout/hierarchy2"/>
    <dgm:cxn modelId="{8A640988-F0AB-46BC-A65E-18646AC9C2DD}" type="presParOf" srcId="{32F23BF1-1BC3-C940-9811-303DD588737B}" destId="{A40E0AEE-1E25-0640-A80A-022E01874BA4}" srcOrd="2" destOrd="0" presId="urn:microsoft.com/office/officeart/2005/8/layout/hierarchy2"/>
    <dgm:cxn modelId="{49046819-44F4-472D-823E-F79AB1A97954}" type="presParOf" srcId="{A40E0AEE-1E25-0640-A80A-022E01874BA4}" destId="{FD7166CA-2D80-104F-8891-0DB2EDB5FD1D}" srcOrd="0" destOrd="0" presId="urn:microsoft.com/office/officeart/2005/8/layout/hierarchy2"/>
    <dgm:cxn modelId="{14FDB5A2-C5E6-48CB-96C0-DD5DFED2BF5F}" type="presParOf" srcId="{32F23BF1-1BC3-C940-9811-303DD588737B}" destId="{61F1367A-9A86-6E4B-939A-0DE89E4B3368}" srcOrd="3" destOrd="0" presId="urn:microsoft.com/office/officeart/2005/8/layout/hierarchy2"/>
    <dgm:cxn modelId="{0F727731-CA92-4CEB-9615-AE6035970BF8}" type="presParOf" srcId="{61F1367A-9A86-6E4B-939A-0DE89E4B3368}" destId="{37BC1FCD-D024-754A-B005-668A55F1B6FC}" srcOrd="0" destOrd="0" presId="urn:microsoft.com/office/officeart/2005/8/layout/hierarchy2"/>
    <dgm:cxn modelId="{77E7F2A7-37DE-42FF-B236-130E4A1DBDA2}" type="presParOf" srcId="{61F1367A-9A86-6E4B-939A-0DE89E4B3368}" destId="{F5672188-6828-B74C-8814-B15E3EDF2A19}"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8F9C2E-4A64-584D-9B59-5DA74C2AE9CB}" type="doc">
      <dgm:prSet loTypeId="urn:microsoft.com/office/officeart/2005/8/layout/hProcess9" loCatId="process" qsTypeId="urn:microsoft.com/office/officeart/2005/8/quickstyle/simple4" qsCatId="simple" csTypeId="urn:microsoft.com/office/officeart/2005/8/colors/accent1_2" csCatId="accent1" phldr="1"/>
      <dgm:spPr/>
    </dgm:pt>
    <dgm:pt modelId="{92B63D3D-2E80-D143-9373-3DF15E711241}">
      <dgm:prSet phldrT="[Text]" custT="1"/>
      <dgm:spPr>
        <a:gradFill rotWithShape="0">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gradFill>
      </dgm:spPr>
      <dgm:t>
        <a:bodyPr/>
        <a:lstStyle/>
        <a:p>
          <a:r>
            <a:rPr lang="en-US" sz="2200" dirty="0" smtClean="0">
              <a:latin typeface="+mj-lt"/>
            </a:rPr>
            <a:t>Group-specific profiles of </a:t>
          </a:r>
          <a:r>
            <a:rPr lang="en-US" sz="2200" dirty="0" err="1" smtClean="0">
              <a:latin typeface="+mj-lt"/>
            </a:rPr>
            <a:t>Chla</a:t>
          </a:r>
          <a:endParaRPr lang="en-US" sz="2200" dirty="0" smtClean="0">
            <a:latin typeface="+mj-lt"/>
          </a:endParaRPr>
        </a:p>
        <a:p>
          <a:r>
            <a:rPr lang="en-US" sz="1600" i="1" dirty="0" smtClean="0">
              <a:latin typeface="+mj-lt"/>
            </a:rPr>
            <a:t>(</a:t>
          </a:r>
          <a:r>
            <a:rPr lang="en-US" sz="1600" i="1" dirty="0" err="1" smtClean="0">
              <a:latin typeface="+mj-lt"/>
            </a:rPr>
            <a:t>Uitz</a:t>
          </a:r>
          <a:r>
            <a:rPr lang="en-US" sz="1600" i="1" dirty="0" smtClean="0">
              <a:latin typeface="+mj-lt"/>
            </a:rPr>
            <a:t> et al. JGR 2006)</a:t>
          </a:r>
          <a:endParaRPr lang="en-US" sz="1600" i="1" dirty="0">
            <a:latin typeface="+mj-lt"/>
          </a:endParaRPr>
        </a:p>
      </dgm:t>
    </dgm:pt>
    <dgm:pt modelId="{B8C2FA0B-3337-6E4D-9D6F-B2713187B2A2}" type="parTrans" cxnId="{E9680027-8902-B347-BBA2-29377F15229D}">
      <dgm:prSet/>
      <dgm:spPr/>
      <dgm:t>
        <a:bodyPr/>
        <a:lstStyle/>
        <a:p>
          <a:endParaRPr lang="en-US">
            <a:latin typeface="+mj-lt"/>
          </a:endParaRPr>
        </a:p>
      </dgm:t>
    </dgm:pt>
    <dgm:pt modelId="{CEDC9A77-C0F2-1148-AEA4-6A39EEABC5B5}" type="sibTrans" cxnId="{E9680027-8902-B347-BBA2-29377F15229D}">
      <dgm:prSet/>
      <dgm:spPr/>
      <dgm:t>
        <a:bodyPr/>
        <a:lstStyle/>
        <a:p>
          <a:endParaRPr lang="en-US">
            <a:latin typeface="+mj-lt"/>
          </a:endParaRPr>
        </a:p>
      </dgm:t>
    </dgm:pt>
    <dgm:pt modelId="{4CAFA40A-A0A5-A442-8A25-4445143BAD92}">
      <dgm:prSet phldrT="[Text]" custT="1"/>
      <dgm:spPr>
        <a:gradFill rotWithShape="0">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gradFill>
      </dgm:spPr>
      <dgm:t>
        <a:bodyPr/>
        <a:lstStyle/>
        <a:p>
          <a:r>
            <a:rPr lang="en-US" sz="2200" dirty="0" smtClean="0">
              <a:latin typeface="+mj-lt"/>
            </a:rPr>
            <a:t>Group-specific </a:t>
          </a:r>
          <a:r>
            <a:rPr lang="en-US" sz="2200" dirty="0" err="1" smtClean="0">
              <a:latin typeface="+mj-lt"/>
            </a:rPr>
            <a:t>photophysiology</a:t>
          </a:r>
          <a:endParaRPr lang="en-US" sz="2200" dirty="0" smtClean="0">
            <a:latin typeface="+mj-lt"/>
          </a:endParaRPr>
        </a:p>
        <a:p>
          <a:r>
            <a:rPr lang="en-US" sz="1600" i="1" dirty="0" smtClean="0">
              <a:latin typeface="+mj-lt"/>
            </a:rPr>
            <a:t>(</a:t>
          </a:r>
          <a:r>
            <a:rPr lang="en-US" sz="1600" i="1" dirty="0" err="1" smtClean="0">
              <a:latin typeface="+mj-lt"/>
            </a:rPr>
            <a:t>Uitz</a:t>
          </a:r>
          <a:r>
            <a:rPr lang="en-US" sz="1600" i="1" dirty="0" smtClean="0">
              <a:latin typeface="+mj-lt"/>
            </a:rPr>
            <a:t> et al. L&amp;O 2008)</a:t>
          </a:r>
          <a:endParaRPr lang="en-US" sz="1600" i="1" dirty="0">
            <a:latin typeface="+mj-lt"/>
          </a:endParaRPr>
        </a:p>
      </dgm:t>
    </dgm:pt>
    <dgm:pt modelId="{562E2357-E6C5-8F4E-B318-147C9D6F9B47}" type="parTrans" cxnId="{2A38BABD-1F08-7E4A-9CAE-AF132C4A4543}">
      <dgm:prSet/>
      <dgm:spPr/>
      <dgm:t>
        <a:bodyPr/>
        <a:lstStyle/>
        <a:p>
          <a:endParaRPr lang="en-US">
            <a:latin typeface="+mj-lt"/>
          </a:endParaRPr>
        </a:p>
      </dgm:t>
    </dgm:pt>
    <dgm:pt modelId="{F3CB29E5-E5F4-BE4D-BD59-FF92233F2C2F}" type="sibTrans" cxnId="{2A38BABD-1F08-7E4A-9CAE-AF132C4A4543}">
      <dgm:prSet/>
      <dgm:spPr/>
      <dgm:t>
        <a:bodyPr/>
        <a:lstStyle/>
        <a:p>
          <a:endParaRPr lang="en-US">
            <a:latin typeface="+mj-lt"/>
          </a:endParaRPr>
        </a:p>
      </dgm:t>
    </dgm:pt>
    <dgm:pt modelId="{B4999A4E-CEEE-F040-8EBF-D82DE765E6D0}">
      <dgm:prSet phldrT="[Text]" custT="1"/>
      <dgm:spPr>
        <a:gradFill rotWithShape="0">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gradFill>
      </dgm:spPr>
      <dgm:t>
        <a:bodyPr/>
        <a:lstStyle/>
        <a:p>
          <a:r>
            <a:rPr lang="en-US" sz="2100" dirty="0" smtClean="0">
              <a:latin typeface="+mj-lt"/>
            </a:rPr>
            <a:t>Group-specific primary production</a:t>
          </a:r>
        </a:p>
        <a:p>
          <a:r>
            <a:rPr lang="en-US" sz="1600" i="1" dirty="0" smtClean="0">
              <a:latin typeface="+mj-lt"/>
            </a:rPr>
            <a:t>(</a:t>
          </a:r>
          <a:r>
            <a:rPr lang="en-US" sz="1600" i="1" dirty="0" err="1" smtClean="0">
              <a:latin typeface="+mj-lt"/>
            </a:rPr>
            <a:t>Uitz</a:t>
          </a:r>
          <a:r>
            <a:rPr lang="en-US" sz="1600" i="1" dirty="0" smtClean="0">
              <a:latin typeface="+mj-lt"/>
            </a:rPr>
            <a:t> et al. GBC in press)</a:t>
          </a:r>
        </a:p>
      </dgm:t>
    </dgm:pt>
    <dgm:pt modelId="{34EAC495-2403-5746-BC9F-A786B157B9C3}" type="parTrans" cxnId="{B3B0A214-FA41-A34F-9862-E242EAB9128D}">
      <dgm:prSet/>
      <dgm:spPr/>
      <dgm:t>
        <a:bodyPr/>
        <a:lstStyle/>
        <a:p>
          <a:endParaRPr lang="en-US">
            <a:latin typeface="+mj-lt"/>
          </a:endParaRPr>
        </a:p>
      </dgm:t>
    </dgm:pt>
    <dgm:pt modelId="{D3AB10BA-69F7-FB41-A46E-B31383782981}" type="sibTrans" cxnId="{B3B0A214-FA41-A34F-9862-E242EAB9128D}">
      <dgm:prSet/>
      <dgm:spPr/>
      <dgm:t>
        <a:bodyPr/>
        <a:lstStyle/>
        <a:p>
          <a:endParaRPr lang="en-US">
            <a:latin typeface="+mj-lt"/>
          </a:endParaRPr>
        </a:p>
      </dgm:t>
    </dgm:pt>
    <dgm:pt modelId="{41CB2009-B61B-B847-9727-44506B9D9212}" type="pres">
      <dgm:prSet presAssocID="{AC8F9C2E-4A64-584D-9B59-5DA74C2AE9CB}" presName="CompostProcess" presStyleCnt="0">
        <dgm:presLayoutVars>
          <dgm:dir/>
          <dgm:resizeHandles val="exact"/>
        </dgm:presLayoutVars>
      </dgm:prSet>
      <dgm:spPr/>
    </dgm:pt>
    <dgm:pt modelId="{B90C66E7-AFAF-C346-9225-2688228C087C}" type="pres">
      <dgm:prSet presAssocID="{AC8F9C2E-4A64-584D-9B59-5DA74C2AE9CB}" presName="arrow" presStyleLbl="bgShp" presStyleIdx="0" presStyleCnt="1" custLinFactNeighborY="633"/>
      <dgm:spPr/>
    </dgm:pt>
    <dgm:pt modelId="{82AE9986-E010-4048-93C5-9C2A3CF91BE1}" type="pres">
      <dgm:prSet presAssocID="{AC8F9C2E-4A64-584D-9B59-5DA74C2AE9CB}" presName="linearProcess" presStyleCnt="0"/>
      <dgm:spPr/>
    </dgm:pt>
    <dgm:pt modelId="{CF3D3629-438B-7F4A-B4A3-B7B695A1D03A}" type="pres">
      <dgm:prSet presAssocID="{92B63D3D-2E80-D143-9373-3DF15E711241}" presName="textNode" presStyleLbl="node1" presStyleIdx="0" presStyleCnt="3">
        <dgm:presLayoutVars>
          <dgm:bulletEnabled val="1"/>
        </dgm:presLayoutVars>
      </dgm:prSet>
      <dgm:spPr/>
      <dgm:t>
        <a:bodyPr/>
        <a:lstStyle/>
        <a:p>
          <a:endParaRPr lang="en-US"/>
        </a:p>
      </dgm:t>
    </dgm:pt>
    <dgm:pt modelId="{6C654548-0050-6A4C-A859-343061D65261}" type="pres">
      <dgm:prSet presAssocID="{CEDC9A77-C0F2-1148-AEA4-6A39EEABC5B5}" presName="sibTrans" presStyleCnt="0"/>
      <dgm:spPr/>
    </dgm:pt>
    <dgm:pt modelId="{1D214641-017D-164E-9786-21BF67C6E489}" type="pres">
      <dgm:prSet presAssocID="{4CAFA40A-A0A5-A442-8A25-4445143BAD92}" presName="textNode" presStyleLbl="node1" presStyleIdx="1" presStyleCnt="3">
        <dgm:presLayoutVars>
          <dgm:bulletEnabled val="1"/>
        </dgm:presLayoutVars>
      </dgm:prSet>
      <dgm:spPr/>
      <dgm:t>
        <a:bodyPr/>
        <a:lstStyle/>
        <a:p>
          <a:endParaRPr lang="en-US"/>
        </a:p>
      </dgm:t>
    </dgm:pt>
    <dgm:pt modelId="{BF6A452F-7E6D-A242-A16F-FB1F6A9BF67E}" type="pres">
      <dgm:prSet presAssocID="{F3CB29E5-E5F4-BE4D-BD59-FF92233F2C2F}" presName="sibTrans" presStyleCnt="0"/>
      <dgm:spPr/>
    </dgm:pt>
    <dgm:pt modelId="{382E58DE-39DB-2649-A794-6D30E6BDE2CC}" type="pres">
      <dgm:prSet presAssocID="{B4999A4E-CEEE-F040-8EBF-D82DE765E6D0}" presName="textNode" presStyleLbl="node1" presStyleIdx="2" presStyleCnt="3">
        <dgm:presLayoutVars>
          <dgm:bulletEnabled val="1"/>
        </dgm:presLayoutVars>
      </dgm:prSet>
      <dgm:spPr/>
      <dgm:t>
        <a:bodyPr/>
        <a:lstStyle/>
        <a:p>
          <a:endParaRPr lang="en-US"/>
        </a:p>
      </dgm:t>
    </dgm:pt>
  </dgm:ptLst>
  <dgm:cxnLst>
    <dgm:cxn modelId="{B3B0A214-FA41-A34F-9862-E242EAB9128D}" srcId="{AC8F9C2E-4A64-584D-9B59-5DA74C2AE9CB}" destId="{B4999A4E-CEEE-F040-8EBF-D82DE765E6D0}" srcOrd="2" destOrd="0" parTransId="{34EAC495-2403-5746-BC9F-A786B157B9C3}" sibTransId="{D3AB10BA-69F7-FB41-A46E-B31383782981}"/>
    <dgm:cxn modelId="{45A2D3BA-3D68-4637-9459-F4A833C571E1}" type="presOf" srcId="{B4999A4E-CEEE-F040-8EBF-D82DE765E6D0}" destId="{382E58DE-39DB-2649-A794-6D30E6BDE2CC}" srcOrd="0" destOrd="0" presId="urn:microsoft.com/office/officeart/2005/8/layout/hProcess9"/>
    <dgm:cxn modelId="{C1A1719F-ED40-456F-9F2E-31BA21C9BB3D}" type="presOf" srcId="{AC8F9C2E-4A64-584D-9B59-5DA74C2AE9CB}" destId="{41CB2009-B61B-B847-9727-44506B9D9212}" srcOrd="0" destOrd="0" presId="urn:microsoft.com/office/officeart/2005/8/layout/hProcess9"/>
    <dgm:cxn modelId="{5DA0B4A6-8AB9-4554-858F-99D21183E56F}" type="presOf" srcId="{4CAFA40A-A0A5-A442-8A25-4445143BAD92}" destId="{1D214641-017D-164E-9786-21BF67C6E489}" srcOrd="0" destOrd="0" presId="urn:microsoft.com/office/officeart/2005/8/layout/hProcess9"/>
    <dgm:cxn modelId="{2A38BABD-1F08-7E4A-9CAE-AF132C4A4543}" srcId="{AC8F9C2E-4A64-584D-9B59-5DA74C2AE9CB}" destId="{4CAFA40A-A0A5-A442-8A25-4445143BAD92}" srcOrd="1" destOrd="0" parTransId="{562E2357-E6C5-8F4E-B318-147C9D6F9B47}" sibTransId="{F3CB29E5-E5F4-BE4D-BD59-FF92233F2C2F}"/>
    <dgm:cxn modelId="{5C7CAA47-343D-435F-BE00-2131F4AD43DE}" type="presOf" srcId="{92B63D3D-2E80-D143-9373-3DF15E711241}" destId="{CF3D3629-438B-7F4A-B4A3-B7B695A1D03A}" srcOrd="0" destOrd="0" presId="urn:microsoft.com/office/officeart/2005/8/layout/hProcess9"/>
    <dgm:cxn modelId="{E9680027-8902-B347-BBA2-29377F15229D}" srcId="{AC8F9C2E-4A64-584D-9B59-5DA74C2AE9CB}" destId="{92B63D3D-2E80-D143-9373-3DF15E711241}" srcOrd="0" destOrd="0" parTransId="{B8C2FA0B-3337-6E4D-9D6F-B2713187B2A2}" sibTransId="{CEDC9A77-C0F2-1148-AEA4-6A39EEABC5B5}"/>
    <dgm:cxn modelId="{CE16E1CC-807C-422A-A51F-2941790BEF3F}" type="presParOf" srcId="{41CB2009-B61B-B847-9727-44506B9D9212}" destId="{B90C66E7-AFAF-C346-9225-2688228C087C}" srcOrd="0" destOrd="0" presId="urn:microsoft.com/office/officeart/2005/8/layout/hProcess9"/>
    <dgm:cxn modelId="{634D8827-F8AB-4D44-8714-DEFC3CEDF8DD}" type="presParOf" srcId="{41CB2009-B61B-B847-9727-44506B9D9212}" destId="{82AE9986-E010-4048-93C5-9C2A3CF91BE1}" srcOrd="1" destOrd="0" presId="urn:microsoft.com/office/officeart/2005/8/layout/hProcess9"/>
    <dgm:cxn modelId="{77751ABD-B6D3-4246-B164-BD9B803299BE}" type="presParOf" srcId="{82AE9986-E010-4048-93C5-9C2A3CF91BE1}" destId="{CF3D3629-438B-7F4A-B4A3-B7B695A1D03A}" srcOrd="0" destOrd="0" presId="urn:microsoft.com/office/officeart/2005/8/layout/hProcess9"/>
    <dgm:cxn modelId="{C5CEF173-0818-49AA-AC1F-FD3A5C6B17D1}" type="presParOf" srcId="{82AE9986-E010-4048-93C5-9C2A3CF91BE1}" destId="{6C654548-0050-6A4C-A859-343061D65261}" srcOrd="1" destOrd="0" presId="urn:microsoft.com/office/officeart/2005/8/layout/hProcess9"/>
    <dgm:cxn modelId="{802ACDB9-D848-4406-AF88-A30A2C387170}" type="presParOf" srcId="{82AE9986-E010-4048-93C5-9C2A3CF91BE1}" destId="{1D214641-017D-164E-9786-21BF67C6E489}" srcOrd="2" destOrd="0" presId="urn:microsoft.com/office/officeart/2005/8/layout/hProcess9"/>
    <dgm:cxn modelId="{A882DFF2-4E21-404F-BF0A-54E7617BCD13}" type="presParOf" srcId="{82AE9986-E010-4048-93C5-9C2A3CF91BE1}" destId="{BF6A452F-7E6D-A242-A16F-FB1F6A9BF67E}" srcOrd="3" destOrd="0" presId="urn:microsoft.com/office/officeart/2005/8/layout/hProcess9"/>
    <dgm:cxn modelId="{DE846A8A-5524-4AA7-83E2-C89DF40322AC}" type="presParOf" srcId="{82AE9986-E010-4048-93C5-9C2A3CF91BE1}" destId="{382E58DE-39DB-2649-A794-6D30E6BDE2CC}"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F288A-06DE-684A-93A7-155BFA35EE5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298FE14-1C60-9A4C-82CB-A06874AC4C90}">
      <dgm:prSet phldrT="[Text]"/>
      <dgm:spPr>
        <a:gradFill flip="none" rotWithShape="1">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100000" t="100000"/>
          </a:path>
          <a:tileRect r="-100000" b="-100000"/>
        </a:gradFill>
      </dgm:spPr>
      <dgm:t>
        <a:bodyPr/>
        <a:lstStyle/>
        <a:p>
          <a:r>
            <a:rPr lang="en-US" dirty="0" smtClean="0">
              <a:latin typeface="+mj-lt"/>
            </a:rPr>
            <a:t>Total primary production</a:t>
          </a:r>
          <a:endParaRPr lang="en-US" dirty="0">
            <a:latin typeface="+mj-lt"/>
          </a:endParaRPr>
        </a:p>
      </dgm:t>
    </dgm:pt>
    <dgm:pt modelId="{A25C969C-EBCB-1647-A644-E0387E08AA3F}" type="parTrans" cxnId="{7774424C-0BCE-AA45-8308-5C6E258EFBDC}">
      <dgm:prSet/>
      <dgm:spPr/>
      <dgm:t>
        <a:bodyPr/>
        <a:lstStyle/>
        <a:p>
          <a:endParaRPr lang="en-US"/>
        </a:p>
      </dgm:t>
    </dgm:pt>
    <dgm:pt modelId="{1F040EF8-AD29-3945-85D3-078FD69ECD8D}" type="sibTrans" cxnId="{7774424C-0BCE-AA45-8308-5C6E258EFBDC}">
      <dgm:prSet/>
      <dgm:spPr/>
      <dgm:t>
        <a:bodyPr/>
        <a:lstStyle/>
        <a:p>
          <a:endParaRPr lang="en-US"/>
        </a:p>
      </dgm:t>
    </dgm:pt>
    <dgm:pt modelId="{CCA6BE53-20A4-D346-9733-4C231A458722}">
      <dgm:prSet phldrT="[Text]"/>
      <dgm:spPr/>
      <dgm:t>
        <a:bodyPr/>
        <a:lstStyle/>
        <a:p>
          <a:r>
            <a:rPr lang="en-US" dirty="0" err="1" smtClean="0">
              <a:latin typeface="+mj-lt"/>
            </a:rPr>
            <a:t>P</a:t>
          </a:r>
          <a:r>
            <a:rPr lang="en-US" baseline="-25000" dirty="0" err="1" smtClean="0">
              <a:latin typeface="+mj-lt"/>
            </a:rPr>
            <a:t>micro</a:t>
          </a:r>
          <a:r>
            <a:rPr lang="en-US" dirty="0" smtClean="0">
              <a:latin typeface="+mj-lt"/>
            </a:rPr>
            <a:t> + </a:t>
          </a:r>
          <a:r>
            <a:rPr lang="en-US" dirty="0" err="1" smtClean="0">
              <a:latin typeface="+mj-lt"/>
            </a:rPr>
            <a:t>P</a:t>
          </a:r>
          <a:r>
            <a:rPr lang="en-US" baseline="-25000" dirty="0" err="1" smtClean="0">
              <a:latin typeface="+mj-lt"/>
            </a:rPr>
            <a:t>nano</a:t>
          </a:r>
          <a:r>
            <a:rPr lang="en-US" dirty="0" smtClean="0">
              <a:latin typeface="+mj-lt"/>
            </a:rPr>
            <a:t> + </a:t>
          </a:r>
          <a:r>
            <a:rPr lang="en-US" dirty="0" err="1" smtClean="0">
              <a:latin typeface="+mj-lt"/>
            </a:rPr>
            <a:t>P</a:t>
          </a:r>
          <a:r>
            <a:rPr lang="en-US" baseline="-25000" dirty="0" err="1" smtClean="0">
              <a:latin typeface="+mj-lt"/>
            </a:rPr>
            <a:t>pico</a:t>
          </a:r>
          <a:r>
            <a:rPr lang="en-US" dirty="0" smtClean="0">
              <a:latin typeface="+mj-lt"/>
            </a:rPr>
            <a:t> = 46 </a:t>
          </a:r>
          <a:r>
            <a:rPr lang="en-US" dirty="0" err="1" smtClean="0">
              <a:latin typeface="+mj-lt"/>
            </a:rPr>
            <a:t>Gt</a:t>
          </a:r>
          <a:r>
            <a:rPr lang="en-US" dirty="0" smtClean="0">
              <a:latin typeface="+mj-lt"/>
            </a:rPr>
            <a:t> C y</a:t>
          </a:r>
          <a:r>
            <a:rPr lang="en-US" baseline="30000" dirty="0" smtClean="0">
              <a:latin typeface="+mj-lt"/>
            </a:rPr>
            <a:t>-1</a:t>
          </a:r>
          <a:endParaRPr lang="en-US" baseline="30000" dirty="0">
            <a:latin typeface="+mj-lt"/>
          </a:endParaRPr>
        </a:p>
      </dgm:t>
    </dgm:pt>
    <dgm:pt modelId="{1A5FAA5B-7A14-6A43-8A31-E2A304A05BBC}" type="parTrans" cxnId="{F5A334AC-9EE2-EB49-ABBB-FF27B79E0C61}">
      <dgm:prSet/>
      <dgm:spPr/>
      <dgm:t>
        <a:bodyPr/>
        <a:lstStyle/>
        <a:p>
          <a:endParaRPr lang="en-US"/>
        </a:p>
      </dgm:t>
    </dgm:pt>
    <dgm:pt modelId="{FCCDC34A-7B5F-8047-BDF9-D5B2A4140D96}" type="sibTrans" cxnId="{F5A334AC-9EE2-EB49-ABBB-FF27B79E0C61}">
      <dgm:prSet/>
      <dgm:spPr/>
      <dgm:t>
        <a:bodyPr/>
        <a:lstStyle/>
        <a:p>
          <a:endParaRPr lang="en-US"/>
        </a:p>
      </dgm:t>
    </dgm:pt>
    <dgm:pt modelId="{C846A66A-2BDA-9E4F-8CAD-B2A2F72D40F6}">
      <dgm:prSet phldrT="[Text]"/>
      <dgm:spPr>
        <a:gradFill flip="none" rotWithShape="1">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100000" t="100000"/>
          </a:path>
          <a:tileRect r="-100000" b="-100000"/>
        </a:gradFill>
      </dgm:spPr>
      <dgm:t>
        <a:bodyPr/>
        <a:lstStyle/>
        <a:p>
          <a:r>
            <a:rPr lang="en-US" dirty="0" smtClean="0">
              <a:latin typeface="+mj-lt"/>
            </a:rPr>
            <a:t>Group-specific primary production</a:t>
          </a:r>
          <a:endParaRPr lang="en-US" dirty="0">
            <a:latin typeface="+mj-lt"/>
          </a:endParaRPr>
        </a:p>
      </dgm:t>
    </dgm:pt>
    <dgm:pt modelId="{C7D8D1DC-D943-5341-AECB-DA02B24C410F}" type="parTrans" cxnId="{492C9B8C-0FBF-B843-AD54-7A801AEC0630}">
      <dgm:prSet/>
      <dgm:spPr/>
      <dgm:t>
        <a:bodyPr/>
        <a:lstStyle/>
        <a:p>
          <a:endParaRPr lang="en-US"/>
        </a:p>
      </dgm:t>
    </dgm:pt>
    <dgm:pt modelId="{B9349AF1-5800-644A-A421-37C7023B446B}" type="sibTrans" cxnId="{492C9B8C-0FBF-B843-AD54-7A801AEC0630}">
      <dgm:prSet/>
      <dgm:spPr/>
      <dgm:t>
        <a:bodyPr/>
        <a:lstStyle/>
        <a:p>
          <a:endParaRPr lang="en-US"/>
        </a:p>
      </dgm:t>
    </dgm:pt>
    <dgm:pt modelId="{B8D3E703-8A4B-F24E-8022-8789A334DC34}">
      <dgm:prSet phldrT="[Text]"/>
      <dgm:spPr/>
      <dgm:t>
        <a:bodyPr/>
        <a:lstStyle/>
        <a:p>
          <a:r>
            <a:rPr lang="en-US" dirty="0" err="1" smtClean="0">
              <a:latin typeface="+mj-lt"/>
            </a:rPr>
            <a:t>P</a:t>
          </a:r>
          <a:r>
            <a:rPr lang="en-US" baseline="-25000" dirty="0" err="1" smtClean="0">
              <a:latin typeface="+mj-lt"/>
            </a:rPr>
            <a:t>micro</a:t>
          </a:r>
          <a:r>
            <a:rPr lang="en-US" dirty="0" smtClean="0">
              <a:latin typeface="+mj-lt"/>
            </a:rPr>
            <a:t> (diatoms) 15 </a:t>
          </a:r>
          <a:r>
            <a:rPr lang="en-US" dirty="0" err="1" smtClean="0">
              <a:latin typeface="+mj-lt"/>
            </a:rPr>
            <a:t>Gt</a:t>
          </a:r>
          <a:r>
            <a:rPr lang="en-US" dirty="0" smtClean="0">
              <a:latin typeface="+mj-lt"/>
            </a:rPr>
            <a:t> C y</a:t>
          </a:r>
          <a:r>
            <a:rPr lang="en-US" baseline="30000" dirty="0" smtClean="0">
              <a:latin typeface="+mj-lt"/>
            </a:rPr>
            <a:t>-1</a:t>
          </a:r>
          <a:r>
            <a:rPr lang="en-US" dirty="0" smtClean="0">
              <a:latin typeface="+mj-lt"/>
            </a:rPr>
            <a:t> (32% of total)</a:t>
          </a:r>
          <a:endParaRPr lang="en-US" dirty="0">
            <a:latin typeface="+mj-lt"/>
          </a:endParaRPr>
        </a:p>
      </dgm:t>
    </dgm:pt>
    <dgm:pt modelId="{98518B5F-1413-3445-A69B-C62656EA3E28}" type="parTrans" cxnId="{57AEA745-7589-4C44-9513-5A69CF50D29D}">
      <dgm:prSet/>
      <dgm:spPr/>
      <dgm:t>
        <a:bodyPr/>
        <a:lstStyle/>
        <a:p>
          <a:endParaRPr lang="en-US"/>
        </a:p>
      </dgm:t>
    </dgm:pt>
    <dgm:pt modelId="{429171A1-8210-794E-BB08-477580B38675}" type="sibTrans" cxnId="{57AEA745-7589-4C44-9513-5A69CF50D29D}">
      <dgm:prSet/>
      <dgm:spPr/>
      <dgm:t>
        <a:bodyPr/>
        <a:lstStyle/>
        <a:p>
          <a:endParaRPr lang="en-US"/>
        </a:p>
      </dgm:t>
    </dgm:pt>
    <dgm:pt modelId="{17DD3BB2-0F6F-9E45-A7AA-436E50C26E6D}">
      <dgm:prSet phldrT="[Text]"/>
      <dgm:spPr/>
      <dgm:t>
        <a:bodyPr/>
        <a:lstStyle/>
        <a:p>
          <a:r>
            <a:rPr lang="en-US" dirty="0" err="1" smtClean="0">
              <a:latin typeface="+mj-lt"/>
            </a:rPr>
            <a:t>P</a:t>
          </a:r>
          <a:r>
            <a:rPr lang="en-US" baseline="-25000" dirty="0" err="1" smtClean="0">
              <a:latin typeface="+mj-lt"/>
            </a:rPr>
            <a:t>nano</a:t>
          </a:r>
          <a:r>
            <a:rPr lang="en-US" dirty="0" smtClean="0">
              <a:latin typeface="+mj-lt"/>
            </a:rPr>
            <a:t> (</a:t>
          </a:r>
          <a:r>
            <a:rPr lang="en-US" dirty="0" err="1" smtClean="0">
              <a:latin typeface="+mj-lt"/>
            </a:rPr>
            <a:t>prymnesiophytes</a:t>
          </a:r>
          <a:r>
            <a:rPr lang="en-US" dirty="0" smtClean="0">
              <a:latin typeface="+mj-lt"/>
            </a:rPr>
            <a:t>) 20 </a:t>
          </a:r>
          <a:r>
            <a:rPr lang="en-US" dirty="0" err="1" smtClean="0">
              <a:latin typeface="+mj-lt"/>
            </a:rPr>
            <a:t>Gt</a:t>
          </a:r>
          <a:r>
            <a:rPr lang="en-US" dirty="0" smtClean="0">
              <a:latin typeface="+mj-lt"/>
            </a:rPr>
            <a:t> C y</a:t>
          </a:r>
          <a:r>
            <a:rPr lang="en-US" baseline="30000" dirty="0" smtClean="0">
              <a:latin typeface="+mj-lt"/>
            </a:rPr>
            <a:t>-1</a:t>
          </a:r>
          <a:r>
            <a:rPr lang="en-US" dirty="0" smtClean="0">
              <a:latin typeface="+mj-lt"/>
            </a:rPr>
            <a:t> (44%)</a:t>
          </a:r>
          <a:endParaRPr lang="en-US" dirty="0">
            <a:latin typeface="+mj-lt"/>
          </a:endParaRPr>
        </a:p>
      </dgm:t>
    </dgm:pt>
    <dgm:pt modelId="{B68CCCB7-AECC-4542-B118-4103C19E1F5A}" type="parTrans" cxnId="{9ABC8A98-5F37-6A43-AA91-6B25C978624C}">
      <dgm:prSet/>
      <dgm:spPr/>
      <dgm:t>
        <a:bodyPr/>
        <a:lstStyle/>
        <a:p>
          <a:endParaRPr lang="en-US"/>
        </a:p>
      </dgm:t>
    </dgm:pt>
    <dgm:pt modelId="{8E9E39F7-4B3B-C94B-AE32-E275F2D8D078}" type="sibTrans" cxnId="{9ABC8A98-5F37-6A43-AA91-6B25C978624C}">
      <dgm:prSet/>
      <dgm:spPr/>
      <dgm:t>
        <a:bodyPr/>
        <a:lstStyle/>
        <a:p>
          <a:endParaRPr lang="en-US"/>
        </a:p>
      </dgm:t>
    </dgm:pt>
    <dgm:pt modelId="{91639DE1-FFC7-DD43-A6A5-CC4034C0EE32}">
      <dgm:prSet phldrT="[Text]"/>
      <dgm:spPr/>
      <dgm:t>
        <a:bodyPr/>
        <a:lstStyle/>
        <a:p>
          <a:r>
            <a:rPr lang="en-US" dirty="0" err="1" smtClean="0">
              <a:latin typeface="+mj-lt"/>
            </a:rPr>
            <a:t>P</a:t>
          </a:r>
          <a:r>
            <a:rPr lang="en-US" baseline="-25000" dirty="0" err="1" smtClean="0">
              <a:latin typeface="+mj-lt"/>
            </a:rPr>
            <a:t>pico</a:t>
          </a:r>
          <a:r>
            <a:rPr lang="en-US" dirty="0" smtClean="0">
              <a:latin typeface="+mj-lt"/>
            </a:rPr>
            <a:t> (cyanobacteria) 11 </a:t>
          </a:r>
          <a:r>
            <a:rPr lang="en-US" dirty="0" err="1" smtClean="0">
              <a:latin typeface="+mj-lt"/>
            </a:rPr>
            <a:t>Gt</a:t>
          </a:r>
          <a:r>
            <a:rPr lang="en-US" dirty="0" smtClean="0">
              <a:latin typeface="+mj-lt"/>
            </a:rPr>
            <a:t> C y</a:t>
          </a:r>
          <a:r>
            <a:rPr lang="en-US" baseline="30000" dirty="0" smtClean="0">
              <a:latin typeface="+mj-lt"/>
            </a:rPr>
            <a:t>-1</a:t>
          </a:r>
          <a:r>
            <a:rPr lang="en-US" dirty="0" smtClean="0">
              <a:latin typeface="+mj-lt"/>
            </a:rPr>
            <a:t> (24%)</a:t>
          </a:r>
          <a:endParaRPr lang="en-US" dirty="0">
            <a:latin typeface="+mj-lt"/>
          </a:endParaRPr>
        </a:p>
      </dgm:t>
    </dgm:pt>
    <dgm:pt modelId="{2662755C-D111-7644-88E1-D02357264E64}" type="parTrans" cxnId="{45E446F3-DD0B-5642-BAE2-E0C0FAEAF27D}">
      <dgm:prSet/>
      <dgm:spPr/>
      <dgm:t>
        <a:bodyPr/>
        <a:lstStyle/>
        <a:p>
          <a:endParaRPr lang="en-US"/>
        </a:p>
      </dgm:t>
    </dgm:pt>
    <dgm:pt modelId="{4667306E-38B6-F541-96A1-88FBD8FE25F1}" type="sibTrans" cxnId="{45E446F3-DD0B-5642-BAE2-E0C0FAEAF27D}">
      <dgm:prSet/>
      <dgm:spPr/>
      <dgm:t>
        <a:bodyPr/>
        <a:lstStyle/>
        <a:p>
          <a:endParaRPr lang="en-US"/>
        </a:p>
      </dgm:t>
    </dgm:pt>
    <dgm:pt modelId="{20D46158-09C3-AE4B-9DF5-66EABC1C531B}">
      <dgm:prSet/>
      <dgm:spPr>
        <a:gradFill flip="none" rotWithShape="1">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100000" t="100000"/>
          </a:path>
          <a:tileRect r="-100000" b="-100000"/>
        </a:gradFill>
      </dgm:spPr>
      <dgm:t>
        <a:bodyPr/>
        <a:lstStyle/>
        <a:p>
          <a:r>
            <a:rPr lang="en-US" dirty="0" smtClean="0">
              <a:latin typeface="+mj-lt"/>
            </a:rPr>
            <a:t>Carbon export towards deep oceans</a:t>
          </a:r>
          <a:endParaRPr lang="en-US" dirty="0">
            <a:latin typeface="+mj-lt"/>
          </a:endParaRPr>
        </a:p>
      </dgm:t>
    </dgm:pt>
    <dgm:pt modelId="{953B6D55-607A-254D-B7B9-D4093DDB0823}" type="parTrans" cxnId="{89F5F49C-4718-8347-859D-BB8EDF161CD3}">
      <dgm:prSet/>
      <dgm:spPr/>
      <dgm:t>
        <a:bodyPr/>
        <a:lstStyle/>
        <a:p>
          <a:endParaRPr lang="en-US"/>
        </a:p>
      </dgm:t>
    </dgm:pt>
    <dgm:pt modelId="{02B3BE9A-0007-7D49-BAEA-7DDBA5F7E24E}" type="sibTrans" cxnId="{89F5F49C-4718-8347-859D-BB8EDF161CD3}">
      <dgm:prSet/>
      <dgm:spPr/>
      <dgm:t>
        <a:bodyPr/>
        <a:lstStyle/>
        <a:p>
          <a:endParaRPr lang="en-US"/>
        </a:p>
      </dgm:t>
    </dgm:pt>
    <dgm:pt modelId="{D01B8A1C-DE33-0B44-8B96-3824BB178A09}">
      <dgm:prSet/>
      <dgm:spPr/>
      <dgm:t>
        <a:bodyPr/>
        <a:lstStyle/>
        <a:p>
          <a:r>
            <a:rPr lang="fr-FR" dirty="0" smtClean="0">
              <a:solidFill>
                <a:schemeClr val="tx1"/>
              </a:solidFill>
              <a:latin typeface="+mj-lt"/>
            </a:rPr>
            <a:t>10-16 Gt C y</a:t>
          </a:r>
          <a:r>
            <a:rPr lang="fr-FR" baseline="30000" dirty="0" smtClean="0">
              <a:solidFill>
                <a:schemeClr val="tx1"/>
              </a:solidFill>
              <a:latin typeface="+mj-lt"/>
            </a:rPr>
            <a:t>-1</a:t>
          </a:r>
          <a:r>
            <a:rPr lang="fr-FR" dirty="0" smtClean="0">
              <a:solidFill>
                <a:schemeClr val="tx1"/>
              </a:solidFill>
              <a:latin typeface="+mj-lt"/>
            </a:rPr>
            <a:t> (20-40%; </a:t>
          </a:r>
          <a:r>
            <a:rPr lang="fr-FR" i="1" dirty="0" err="1" smtClean="0">
              <a:solidFill>
                <a:schemeClr val="tx1"/>
              </a:solidFill>
              <a:latin typeface="+mj-lt"/>
            </a:rPr>
            <a:t>review</a:t>
          </a:r>
          <a:r>
            <a:rPr lang="fr-FR" i="1" dirty="0" smtClean="0">
              <a:solidFill>
                <a:schemeClr val="tx1"/>
              </a:solidFill>
              <a:latin typeface="+mj-lt"/>
            </a:rPr>
            <a:t> by Tr</a:t>
          </a:r>
          <a:r>
            <a:rPr lang="en-US" i="1" dirty="0" err="1" smtClean="0">
              <a:solidFill>
                <a:schemeClr val="tx1"/>
              </a:solidFill>
              <a:latin typeface="+mj-lt"/>
            </a:rPr>
            <a:t>é</a:t>
          </a:r>
          <a:r>
            <a:rPr lang="fr-FR" i="1" dirty="0" err="1" smtClean="0">
              <a:solidFill>
                <a:schemeClr val="tx1"/>
              </a:solidFill>
              <a:latin typeface="+mj-lt"/>
            </a:rPr>
            <a:t>guer</a:t>
          </a:r>
          <a:r>
            <a:rPr lang="fr-FR" i="1" dirty="0" smtClean="0">
              <a:solidFill>
                <a:schemeClr val="tx1"/>
              </a:solidFill>
              <a:latin typeface="+mj-lt"/>
            </a:rPr>
            <a:t> et al. 2003</a:t>
          </a:r>
          <a:r>
            <a:rPr lang="fr-FR" dirty="0" smtClean="0">
              <a:solidFill>
                <a:schemeClr val="tx1"/>
              </a:solidFill>
              <a:latin typeface="+mj-lt"/>
            </a:rPr>
            <a:t>)</a:t>
          </a:r>
          <a:endParaRPr lang="en-US" dirty="0">
            <a:solidFill>
              <a:schemeClr val="tx1"/>
            </a:solidFill>
            <a:latin typeface="+mj-lt"/>
          </a:endParaRPr>
        </a:p>
      </dgm:t>
    </dgm:pt>
    <dgm:pt modelId="{4399E4BC-4221-0742-B0DD-7BF03D9DC3DC}" type="parTrans" cxnId="{7F3C37F0-ECA5-3347-BC4D-C4FE69BF6900}">
      <dgm:prSet/>
      <dgm:spPr/>
      <dgm:t>
        <a:bodyPr/>
        <a:lstStyle/>
        <a:p>
          <a:endParaRPr lang="en-US"/>
        </a:p>
      </dgm:t>
    </dgm:pt>
    <dgm:pt modelId="{016B7A86-43AF-0A46-82C7-0392CD66311C}" type="sibTrans" cxnId="{7F3C37F0-ECA5-3347-BC4D-C4FE69BF6900}">
      <dgm:prSet/>
      <dgm:spPr/>
      <dgm:t>
        <a:bodyPr/>
        <a:lstStyle/>
        <a:p>
          <a:endParaRPr lang="en-US"/>
        </a:p>
      </dgm:t>
    </dgm:pt>
    <dgm:pt modelId="{0C1F16C7-9272-F340-B6C2-99F87A3B7C41}">
      <dgm:prSet phldrT="[Text]"/>
      <dgm:spPr/>
      <dgm:t>
        <a:bodyPr/>
        <a:lstStyle/>
        <a:p>
          <a:r>
            <a:rPr lang="fr-FR" dirty="0" smtClean="0">
              <a:solidFill>
                <a:srgbClr val="000000"/>
              </a:solidFill>
              <a:latin typeface="+mj-lt"/>
            </a:rPr>
            <a:t>Consistent </a:t>
          </a:r>
          <a:r>
            <a:rPr lang="fr-FR" dirty="0" err="1" smtClean="0">
              <a:solidFill>
                <a:srgbClr val="000000"/>
              </a:solidFill>
              <a:latin typeface="+mj-lt"/>
            </a:rPr>
            <a:t>with</a:t>
          </a:r>
          <a:r>
            <a:rPr lang="fr-FR" dirty="0" smtClean="0">
              <a:solidFill>
                <a:srgbClr val="000000"/>
              </a:solidFill>
              <a:latin typeface="+mj-lt"/>
            </a:rPr>
            <a:t> </a:t>
          </a:r>
          <a:r>
            <a:rPr lang="fr-FR" dirty="0" err="1" smtClean="0">
              <a:solidFill>
                <a:srgbClr val="000000"/>
              </a:solidFill>
              <a:latin typeface="+mj-lt"/>
            </a:rPr>
            <a:t>previous</a:t>
          </a:r>
          <a:r>
            <a:rPr lang="fr-FR" dirty="0" smtClean="0">
              <a:solidFill>
                <a:srgbClr val="000000"/>
              </a:solidFill>
              <a:latin typeface="+mj-lt"/>
            </a:rPr>
            <a:t> </a:t>
          </a:r>
          <a:r>
            <a:rPr lang="fr-FR" dirty="0" err="1" smtClean="0">
              <a:solidFill>
                <a:srgbClr val="000000"/>
              </a:solidFill>
              <a:latin typeface="+mj-lt"/>
            </a:rPr>
            <a:t>estimates</a:t>
          </a:r>
          <a:r>
            <a:rPr lang="fr-FR" dirty="0" smtClean="0">
              <a:solidFill>
                <a:srgbClr val="000000"/>
              </a:solidFill>
              <a:latin typeface="+mj-lt"/>
            </a:rPr>
            <a:t> (37-56 Gt C y</a:t>
          </a:r>
          <a:r>
            <a:rPr lang="fr-FR" baseline="30000" dirty="0" smtClean="0">
              <a:solidFill>
                <a:srgbClr val="000000"/>
              </a:solidFill>
              <a:latin typeface="+mj-lt"/>
            </a:rPr>
            <a:t>-1</a:t>
          </a:r>
          <a:r>
            <a:rPr lang="fr-FR" dirty="0" smtClean="0">
              <a:solidFill>
                <a:srgbClr val="000000"/>
              </a:solidFill>
              <a:latin typeface="+mj-lt"/>
            </a:rPr>
            <a:t>; </a:t>
          </a:r>
          <a:r>
            <a:rPr lang="fr-FR" i="1" dirty="0" err="1" smtClean="0">
              <a:solidFill>
                <a:srgbClr val="000000"/>
              </a:solidFill>
              <a:latin typeface="+mj-lt"/>
            </a:rPr>
            <a:t>e.g</a:t>
          </a:r>
          <a:r>
            <a:rPr lang="fr-FR" i="1" dirty="0" smtClean="0">
              <a:solidFill>
                <a:srgbClr val="000000"/>
              </a:solidFill>
              <a:latin typeface="+mj-lt"/>
            </a:rPr>
            <a:t>. Antoine et al. 1996; </a:t>
          </a:r>
          <a:r>
            <a:rPr lang="fr-FR" i="1" dirty="0" err="1" smtClean="0">
              <a:solidFill>
                <a:srgbClr val="000000"/>
              </a:solidFill>
              <a:latin typeface="+mj-lt"/>
            </a:rPr>
            <a:t>Behrenfeld</a:t>
          </a:r>
          <a:r>
            <a:rPr lang="fr-FR" i="1" dirty="0" smtClean="0">
              <a:solidFill>
                <a:srgbClr val="000000"/>
              </a:solidFill>
              <a:latin typeface="+mj-lt"/>
            </a:rPr>
            <a:t> &amp; </a:t>
          </a:r>
          <a:r>
            <a:rPr lang="fr-FR" i="1" dirty="0" err="1" smtClean="0">
              <a:solidFill>
                <a:srgbClr val="000000"/>
              </a:solidFill>
              <a:latin typeface="+mj-lt"/>
            </a:rPr>
            <a:t>Falkowski</a:t>
          </a:r>
          <a:r>
            <a:rPr lang="fr-FR" i="1" dirty="0" smtClean="0">
              <a:solidFill>
                <a:srgbClr val="000000"/>
              </a:solidFill>
              <a:latin typeface="+mj-lt"/>
            </a:rPr>
            <a:t> 1997;  </a:t>
          </a:r>
          <a:r>
            <a:rPr lang="fr-FR" i="1" dirty="0" err="1" smtClean="0">
              <a:solidFill>
                <a:srgbClr val="000000"/>
              </a:solidFill>
              <a:latin typeface="+mj-lt"/>
            </a:rPr>
            <a:t>Westberry</a:t>
          </a:r>
          <a:r>
            <a:rPr lang="fr-FR" i="1" dirty="0" smtClean="0">
              <a:solidFill>
                <a:srgbClr val="000000"/>
              </a:solidFill>
              <a:latin typeface="+mj-lt"/>
            </a:rPr>
            <a:t> et al. 2008)</a:t>
          </a:r>
          <a:endParaRPr lang="en-US" baseline="30000" dirty="0">
            <a:solidFill>
              <a:srgbClr val="000000"/>
            </a:solidFill>
            <a:latin typeface="+mj-lt"/>
          </a:endParaRPr>
        </a:p>
      </dgm:t>
    </dgm:pt>
    <dgm:pt modelId="{FCDFB227-909D-944C-8ABA-9789B61327C1}" type="parTrans" cxnId="{259AD9A6-EE4A-4A4B-A320-0CF0F9DA1177}">
      <dgm:prSet/>
      <dgm:spPr/>
      <dgm:t>
        <a:bodyPr/>
        <a:lstStyle/>
        <a:p>
          <a:endParaRPr lang="en-US"/>
        </a:p>
      </dgm:t>
    </dgm:pt>
    <dgm:pt modelId="{4D7F8A5B-B75E-EF4B-BF09-30EE4D0E96C2}" type="sibTrans" cxnId="{259AD9A6-EE4A-4A4B-A320-0CF0F9DA1177}">
      <dgm:prSet/>
      <dgm:spPr/>
      <dgm:t>
        <a:bodyPr/>
        <a:lstStyle/>
        <a:p>
          <a:endParaRPr lang="en-US"/>
        </a:p>
      </dgm:t>
    </dgm:pt>
    <dgm:pt modelId="{CB8BE996-6501-9B4C-8B04-CBBC4805C62C}" type="pres">
      <dgm:prSet presAssocID="{E63F288A-06DE-684A-93A7-155BFA35EE51}" presName="linear" presStyleCnt="0">
        <dgm:presLayoutVars>
          <dgm:animLvl val="lvl"/>
          <dgm:resizeHandles val="exact"/>
        </dgm:presLayoutVars>
      </dgm:prSet>
      <dgm:spPr/>
      <dgm:t>
        <a:bodyPr/>
        <a:lstStyle/>
        <a:p>
          <a:endParaRPr lang="en-US"/>
        </a:p>
      </dgm:t>
    </dgm:pt>
    <dgm:pt modelId="{115795EF-7B31-6545-982F-68E8BA699FF3}" type="pres">
      <dgm:prSet presAssocID="{3298FE14-1C60-9A4C-82CB-A06874AC4C90}" presName="parentText" presStyleLbl="node1" presStyleIdx="0" presStyleCnt="3">
        <dgm:presLayoutVars>
          <dgm:chMax val="0"/>
          <dgm:bulletEnabled val="1"/>
        </dgm:presLayoutVars>
      </dgm:prSet>
      <dgm:spPr/>
      <dgm:t>
        <a:bodyPr/>
        <a:lstStyle/>
        <a:p>
          <a:endParaRPr lang="en-US"/>
        </a:p>
      </dgm:t>
    </dgm:pt>
    <dgm:pt modelId="{D05886D0-C5D0-1940-BAE3-335C0F3D474F}" type="pres">
      <dgm:prSet presAssocID="{3298FE14-1C60-9A4C-82CB-A06874AC4C90}" presName="childText" presStyleLbl="revTx" presStyleIdx="0" presStyleCnt="3">
        <dgm:presLayoutVars>
          <dgm:bulletEnabled val="1"/>
        </dgm:presLayoutVars>
      </dgm:prSet>
      <dgm:spPr/>
      <dgm:t>
        <a:bodyPr/>
        <a:lstStyle/>
        <a:p>
          <a:endParaRPr lang="en-US"/>
        </a:p>
      </dgm:t>
    </dgm:pt>
    <dgm:pt modelId="{D5E1BBF7-EECA-B348-8EC2-24A7F2A9BAF1}" type="pres">
      <dgm:prSet presAssocID="{C846A66A-2BDA-9E4F-8CAD-B2A2F72D40F6}" presName="parentText" presStyleLbl="node1" presStyleIdx="1" presStyleCnt="3">
        <dgm:presLayoutVars>
          <dgm:chMax val="0"/>
          <dgm:bulletEnabled val="1"/>
        </dgm:presLayoutVars>
      </dgm:prSet>
      <dgm:spPr/>
      <dgm:t>
        <a:bodyPr/>
        <a:lstStyle/>
        <a:p>
          <a:endParaRPr lang="en-US"/>
        </a:p>
      </dgm:t>
    </dgm:pt>
    <dgm:pt modelId="{79195D70-EBA5-2E4A-91EC-F788E62116D1}" type="pres">
      <dgm:prSet presAssocID="{C846A66A-2BDA-9E4F-8CAD-B2A2F72D40F6}" presName="childText" presStyleLbl="revTx" presStyleIdx="1" presStyleCnt="3">
        <dgm:presLayoutVars>
          <dgm:bulletEnabled val="1"/>
        </dgm:presLayoutVars>
      </dgm:prSet>
      <dgm:spPr/>
      <dgm:t>
        <a:bodyPr/>
        <a:lstStyle/>
        <a:p>
          <a:endParaRPr lang="en-US"/>
        </a:p>
      </dgm:t>
    </dgm:pt>
    <dgm:pt modelId="{0C56FE4C-B861-B041-81F6-ACE994DC0FA3}" type="pres">
      <dgm:prSet presAssocID="{20D46158-09C3-AE4B-9DF5-66EABC1C531B}" presName="parentText" presStyleLbl="node1" presStyleIdx="2" presStyleCnt="3">
        <dgm:presLayoutVars>
          <dgm:chMax val="0"/>
          <dgm:bulletEnabled val="1"/>
        </dgm:presLayoutVars>
      </dgm:prSet>
      <dgm:spPr/>
      <dgm:t>
        <a:bodyPr/>
        <a:lstStyle/>
        <a:p>
          <a:endParaRPr lang="en-US"/>
        </a:p>
      </dgm:t>
    </dgm:pt>
    <dgm:pt modelId="{76009903-9731-DC4F-81E2-DAD5ED989E2E}" type="pres">
      <dgm:prSet presAssocID="{20D46158-09C3-AE4B-9DF5-66EABC1C531B}" presName="childText" presStyleLbl="revTx" presStyleIdx="2" presStyleCnt="3">
        <dgm:presLayoutVars>
          <dgm:bulletEnabled val="1"/>
        </dgm:presLayoutVars>
      </dgm:prSet>
      <dgm:spPr/>
      <dgm:t>
        <a:bodyPr/>
        <a:lstStyle/>
        <a:p>
          <a:endParaRPr lang="en-US"/>
        </a:p>
      </dgm:t>
    </dgm:pt>
  </dgm:ptLst>
  <dgm:cxnLst>
    <dgm:cxn modelId="{9ABC8A98-5F37-6A43-AA91-6B25C978624C}" srcId="{C846A66A-2BDA-9E4F-8CAD-B2A2F72D40F6}" destId="{17DD3BB2-0F6F-9E45-A7AA-436E50C26E6D}" srcOrd="1" destOrd="0" parTransId="{B68CCCB7-AECC-4542-B118-4103C19E1F5A}" sibTransId="{8E9E39F7-4B3B-C94B-AE32-E275F2D8D078}"/>
    <dgm:cxn modelId="{259AD9A6-EE4A-4A4B-A320-0CF0F9DA1177}" srcId="{3298FE14-1C60-9A4C-82CB-A06874AC4C90}" destId="{0C1F16C7-9272-F340-B6C2-99F87A3B7C41}" srcOrd="1" destOrd="0" parTransId="{FCDFB227-909D-944C-8ABA-9789B61327C1}" sibTransId="{4D7F8A5B-B75E-EF4B-BF09-30EE4D0E96C2}"/>
    <dgm:cxn modelId="{45E446F3-DD0B-5642-BAE2-E0C0FAEAF27D}" srcId="{C846A66A-2BDA-9E4F-8CAD-B2A2F72D40F6}" destId="{91639DE1-FFC7-DD43-A6A5-CC4034C0EE32}" srcOrd="2" destOrd="0" parTransId="{2662755C-D111-7644-88E1-D02357264E64}" sibTransId="{4667306E-38B6-F541-96A1-88FBD8FE25F1}"/>
    <dgm:cxn modelId="{492C9B8C-0FBF-B843-AD54-7A801AEC0630}" srcId="{E63F288A-06DE-684A-93A7-155BFA35EE51}" destId="{C846A66A-2BDA-9E4F-8CAD-B2A2F72D40F6}" srcOrd="1" destOrd="0" parTransId="{C7D8D1DC-D943-5341-AECB-DA02B24C410F}" sibTransId="{B9349AF1-5800-644A-A421-37C7023B446B}"/>
    <dgm:cxn modelId="{F5A334AC-9EE2-EB49-ABBB-FF27B79E0C61}" srcId="{3298FE14-1C60-9A4C-82CB-A06874AC4C90}" destId="{CCA6BE53-20A4-D346-9733-4C231A458722}" srcOrd="0" destOrd="0" parTransId="{1A5FAA5B-7A14-6A43-8A31-E2A304A05BBC}" sibTransId="{FCCDC34A-7B5F-8047-BDF9-D5B2A4140D96}"/>
    <dgm:cxn modelId="{9695C9A9-E456-4D0D-8E43-4523EFD653C6}" type="presOf" srcId="{17DD3BB2-0F6F-9E45-A7AA-436E50C26E6D}" destId="{79195D70-EBA5-2E4A-91EC-F788E62116D1}" srcOrd="0" destOrd="1" presId="urn:microsoft.com/office/officeart/2005/8/layout/vList2"/>
    <dgm:cxn modelId="{7F3C37F0-ECA5-3347-BC4D-C4FE69BF6900}" srcId="{20D46158-09C3-AE4B-9DF5-66EABC1C531B}" destId="{D01B8A1C-DE33-0B44-8B96-3824BB178A09}" srcOrd="0" destOrd="0" parTransId="{4399E4BC-4221-0742-B0DD-7BF03D9DC3DC}" sibTransId="{016B7A86-43AF-0A46-82C7-0392CD66311C}"/>
    <dgm:cxn modelId="{B4E09399-1661-4F05-BD77-4181F90B8A67}" type="presOf" srcId="{E63F288A-06DE-684A-93A7-155BFA35EE51}" destId="{CB8BE996-6501-9B4C-8B04-CBBC4805C62C}" srcOrd="0" destOrd="0" presId="urn:microsoft.com/office/officeart/2005/8/layout/vList2"/>
    <dgm:cxn modelId="{327B2759-DFC4-44E5-B63C-DB5F2C2BE34B}" type="presOf" srcId="{0C1F16C7-9272-F340-B6C2-99F87A3B7C41}" destId="{D05886D0-C5D0-1940-BAE3-335C0F3D474F}" srcOrd="0" destOrd="1" presId="urn:microsoft.com/office/officeart/2005/8/layout/vList2"/>
    <dgm:cxn modelId="{D8D3BA26-818B-4C3C-89A1-E2888DB8945C}" type="presOf" srcId="{D01B8A1C-DE33-0B44-8B96-3824BB178A09}" destId="{76009903-9731-DC4F-81E2-DAD5ED989E2E}" srcOrd="0" destOrd="0" presId="urn:microsoft.com/office/officeart/2005/8/layout/vList2"/>
    <dgm:cxn modelId="{7774424C-0BCE-AA45-8308-5C6E258EFBDC}" srcId="{E63F288A-06DE-684A-93A7-155BFA35EE51}" destId="{3298FE14-1C60-9A4C-82CB-A06874AC4C90}" srcOrd="0" destOrd="0" parTransId="{A25C969C-EBCB-1647-A644-E0387E08AA3F}" sibTransId="{1F040EF8-AD29-3945-85D3-078FD69ECD8D}"/>
    <dgm:cxn modelId="{89F5F49C-4718-8347-859D-BB8EDF161CD3}" srcId="{E63F288A-06DE-684A-93A7-155BFA35EE51}" destId="{20D46158-09C3-AE4B-9DF5-66EABC1C531B}" srcOrd="2" destOrd="0" parTransId="{953B6D55-607A-254D-B7B9-D4093DDB0823}" sibTransId="{02B3BE9A-0007-7D49-BAEA-7DDBA5F7E24E}"/>
    <dgm:cxn modelId="{E06177DB-F868-4984-B4A3-B5909796B864}" type="presOf" srcId="{B8D3E703-8A4B-F24E-8022-8789A334DC34}" destId="{79195D70-EBA5-2E4A-91EC-F788E62116D1}" srcOrd="0" destOrd="0" presId="urn:microsoft.com/office/officeart/2005/8/layout/vList2"/>
    <dgm:cxn modelId="{C13C431A-6D9E-43BA-A036-B42455D6129B}" type="presOf" srcId="{20D46158-09C3-AE4B-9DF5-66EABC1C531B}" destId="{0C56FE4C-B861-B041-81F6-ACE994DC0FA3}" srcOrd="0" destOrd="0" presId="urn:microsoft.com/office/officeart/2005/8/layout/vList2"/>
    <dgm:cxn modelId="{CBFBAF92-3B11-484A-85EE-D9F8E598BE9F}" type="presOf" srcId="{CCA6BE53-20A4-D346-9733-4C231A458722}" destId="{D05886D0-C5D0-1940-BAE3-335C0F3D474F}" srcOrd="0" destOrd="0" presId="urn:microsoft.com/office/officeart/2005/8/layout/vList2"/>
    <dgm:cxn modelId="{EC09A7F2-BA8B-4765-84D2-81AEA9B15C55}" type="presOf" srcId="{91639DE1-FFC7-DD43-A6A5-CC4034C0EE32}" destId="{79195D70-EBA5-2E4A-91EC-F788E62116D1}" srcOrd="0" destOrd="2" presId="urn:microsoft.com/office/officeart/2005/8/layout/vList2"/>
    <dgm:cxn modelId="{2BB0FD50-38A3-44F5-8584-63D84B184E98}" type="presOf" srcId="{C846A66A-2BDA-9E4F-8CAD-B2A2F72D40F6}" destId="{D5E1BBF7-EECA-B348-8EC2-24A7F2A9BAF1}" srcOrd="0" destOrd="0" presId="urn:microsoft.com/office/officeart/2005/8/layout/vList2"/>
    <dgm:cxn modelId="{CC11D3AC-6A1A-4DD5-91F7-14AF11429E88}" type="presOf" srcId="{3298FE14-1C60-9A4C-82CB-A06874AC4C90}" destId="{115795EF-7B31-6545-982F-68E8BA699FF3}" srcOrd="0" destOrd="0" presId="urn:microsoft.com/office/officeart/2005/8/layout/vList2"/>
    <dgm:cxn modelId="{57AEA745-7589-4C44-9513-5A69CF50D29D}" srcId="{C846A66A-2BDA-9E4F-8CAD-B2A2F72D40F6}" destId="{B8D3E703-8A4B-F24E-8022-8789A334DC34}" srcOrd="0" destOrd="0" parTransId="{98518B5F-1413-3445-A69B-C62656EA3E28}" sibTransId="{429171A1-8210-794E-BB08-477580B38675}"/>
    <dgm:cxn modelId="{97397154-0D97-4861-BC88-62955C508FE0}" type="presParOf" srcId="{CB8BE996-6501-9B4C-8B04-CBBC4805C62C}" destId="{115795EF-7B31-6545-982F-68E8BA699FF3}" srcOrd="0" destOrd="0" presId="urn:microsoft.com/office/officeart/2005/8/layout/vList2"/>
    <dgm:cxn modelId="{66A8A10F-A8A0-469A-A077-DE675385057F}" type="presParOf" srcId="{CB8BE996-6501-9B4C-8B04-CBBC4805C62C}" destId="{D05886D0-C5D0-1940-BAE3-335C0F3D474F}" srcOrd="1" destOrd="0" presId="urn:microsoft.com/office/officeart/2005/8/layout/vList2"/>
    <dgm:cxn modelId="{BC98BBED-4FCD-4881-8E14-9A99276AF5DE}" type="presParOf" srcId="{CB8BE996-6501-9B4C-8B04-CBBC4805C62C}" destId="{D5E1BBF7-EECA-B348-8EC2-24A7F2A9BAF1}" srcOrd="2" destOrd="0" presId="urn:microsoft.com/office/officeart/2005/8/layout/vList2"/>
    <dgm:cxn modelId="{7943380A-C5CC-4D67-8146-0540E018CDC6}" type="presParOf" srcId="{CB8BE996-6501-9B4C-8B04-CBBC4805C62C}" destId="{79195D70-EBA5-2E4A-91EC-F788E62116D1}" srcOrd="3" destOrd="0" presId="urn:microsoft.com/office/officeart/2005/8/layout/vList2"/>
    <dgm:cxn modelId="{575DEB42-06C7-4C34-8A34-100CB0DD699E}" type="presParOf" srcId="{CB8BE996-6501-9B4C-8B04-CBBC4805C62C}" destId="{0C56FE4C-B861-B041-81F6-ACE994DC0FA3}" srcOrd="4" destOrd="0" presId="urn:microsoft.com/office/officeart/2005/8/layout/vList2"/>
    <dgm:cxn modelId="{DA9061B7-FEEA-4AC9-85BB-0D87B71196A4}" type="presParOf" srcId="{CB8BE996-6501-9B4C-8B04-CBBC4805C62C}" destId="{76009903-9731-DC4F-81E2-DAD5ED989E2E}"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B70223-1D76-7F42-B40B-A1B6D5411F68}"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728E0D82-F5EC-174C-9466-5AEB3DD76B5B}">
      <dgm:prSet phldrT="[Text]" custT="1"/>
      <dgm:spPr/>
      <dgm:t>
        <a:bodyPr/>
        <a:lstStyle/>
        <a:p>
          <a:r>
            <a:rPr lang="en-US" sz="1800" i="1" dirty="0" smtClean="0">
              <a:latin typeface="+mj-lt"/>
            </a:rPr>
            <a:t>-Input dataset-</a:t>
          </a:r>
        </a:p>
        <a:p>
          <a:r>
            <a:rPr lang="en-US" sz="1800" dirty="0" smtClean="0">
              <a:latin typeface="+mj-lt"/>
            </a:rPr>
            <a:t>Pigment composition</a:t>
          </a:r>
          <a:endParaRPr lang="en-US" sz="1800" dirty="0">
            <a:latin typeface="+mj-lt"/>
          </a:endParaRPr>
        </a:p>
      </dgm:t>
    </dgm:pt>
    <dgm:pt modelId="{ED5DB0DC-7F90-3D45-899C-183C80306E4B}" type="parTrans" cxnId="{CDABDE6A-104E-6C46-8F22-FE857CDBCAB4}">
      <dgm:prSet/>
      <dgm:spPr/>
      <dgm:t>
        <a:bodyPr/>
        <a:lstStyle/>
        <a:p>
          <a:endParaRPr lang="en-US" sz="2400">
            <a:latin typeface="+mj-lt"/>
          </a:endParaRPr>
        </a:p>
      </dgm:t>
    </dgm:pt>
    <dgm:pt modelId="{6B6DBB30-E7FF-1444-ACEC-4BF50E55D503}" type="sibTrans" cxnId="{CDABDE6A-104E-6C46-8F22-FE857CDBCAB4}">
      <dgm:prSet/>
      <dgm:spPr/>
      <dgm:t>
        <a:bodyPr/>
        <a:lstStyle/>
        <a:p>
          <a:endParaRPr lang="en-US" sz="2400">
            <a:latin typeface="+mj-lt"/>
          </a:endParaRPr>
        </a:p>
      </dgm:t>
    </dgm:pt>
    <dgm:pt modelId="{CA12D157-CEE3-534D-9D1C-287E0BCC1530}">
      <dgm:prSet phldrT="[Text]" custT="1"/>
      <dgm:spPr>
        <a:noFill/>
        <a:ln>
          <a:noFill/>
        </a:ln>
      </dgm:spPr>
      <dgm:t>
        <a:bodyPr/>
        <a:lstStyle/>
        <a:p>
          <a:endParaRPr lang="en-US" sz="2400" dirty="0">
            <a:latin typeface="+mj-lt"/>
          </a:endParaRPr>
        </a:p>
      </dgm:t>
    </dgm:pt>
    <dgm:pt modelId="{3C320D5A-285C-744C-B106-46AEA6255B64}" type="parTrans" cxnId="{4DC48129-07FF-1349-A835-8DF1A64C1FED}">
      <dgm:prSet/>
      <dgm:spPr/>
      <dgm:t>
        <a:bodyPr/>
        <a:lstStyle/>
        <a:p>
          <a:endParaRPr lang="en-US" sz="2400">
            <a:latin typeface="+mj-lt"/>
          </a:endParaRPr>
        </a:p>
      </dgm:t>
    </dgm:pt>
    <dgm:pt modelId="{55C90FFD-7236-5A48-8794-6243B6C3C288}" type="sibTrans" cxnId="{4DC48129-07FF-1349-A835-8DF1A64C1FED}">
      <dgm:prSet/>
      <dgm:spPr>
        <a:noFill/>
      </dgm:spPr>
      <dgm:t>
        <a:bodyPr/>
        <a:lstStyle/>
        <a:p>
          <a:endParaRPr lang="en-US" sz="2400">
            <a:latin typeface="+mj-lt"/>
          </a:endParaRPr>
        </a:p>
      </dgm:t>
    </dgm:pt>
    <dgm:pt modelId="{053EB139-B40F-A747-9276-A14563CBA53F}">
      <dgm:prSet phldrT="[Text]" custT="1"/>
      <dgm:spPr/>
      <dgm:t>
        <a:bodyPr/>
        <a:lstStyle/>
        <a:p>
          <a:r>
            <a:rPr lang="en-US" sz="1800" dirty="0" smtClean="0">
              <a:latin typeface="+mj-lt"/>
            </a:rPr>
            <a:t>Cluster analysis</a:t>
          </a:r>
        </a:p>
        <a:p>
          <a:r>
            <a:rPr lang="en-US" sz="1700" i="1" dirty="0" smtClean="0">
              <a:latin typeface="+mj-lt"/>
            </a:rPr>
            <a:t>-Reference classification-</a:t>
          </a:r>
          <a:endParaRPr lang="en-US" sz="1700" i="1" dirty="0">
            <a:latin typeface="+mj-lt"/>
          </a:endParaRPr>
        </a:p>
      </dgm:t>
    </dgm:pt>
    <dgm:pt modelId="{D25E3A11-7553-4541-AF18-DC13E7E5485D}" type="parTrans" cxnId="{979C2186-3BF1-7A4A-B2FF-19D6EDC0E0D1}">
      <dgm:prSet/>
      <dgm:spPr/>
      <dgm:t>
        <a:bodyPr/>
        <a:lstStyle/>
        <a:p>
          <a:endParaRPr lang="en-US" sz="2400">
            <a:latin typeface="+mj-lt"/>
          </a:endParaRPr>
        </a:p>
      </dgm:t>
    </dgm:pt>
    <dgm:pt modelId="{BFD20283-9F51-D840-8E1B-07E178E900DE}" type="sibTrans" cxnId="{979C2186-3BF1-7A4A-B2FF-19D6EDC0E0D1}">
      <dgm:prSet/>
      <dgm:spPr/>
      <dgm:t>
        <a:bodyPr/>
        <a:lstStyle/>
        <a:p>
          <a:endParaRPr lang="en-US" sz="2400">
            <a:latin typeface="+mj-lt"/>
          </a:endParaRPr>
        </a:p>
      </dgm:t>
    </dgm:pt>
    <dgm:pt modelId="{3DF335E7-4926-2241-B17D-75DCD7185219}">
      <dgm:prSet phldrT="[Text]" custT="1"/>
      <dgm:spPr/>
      <dgm:t>
        <a:bodyPr/>
        <a:lstStyle/>
        <a:p>
          <a:r>
            <a:rPr lang="en-US" sz="1800" i="1" dirty="0" smtClean="0">
              <a:latin typeface="+mj-lt"/>
            </a:rPr>
            <a:t>-Input dataset-</a:t>
          </a:r>
        </a:p>
        <a:p>
          <a:r>
            <a:rPr lang="en-US" sz="1800" dirty="0" smtClean="0">
              <a:latin typeface="+mj-lt"/>
            </a:rPr>
            <a:t>Optical measurements (ocean reflectance </a:t>
          </a:r>
          <a:r>
            <a:rPr lang="en-US" sz="1800" smtClean="0">
              <a:latin typeface="+mj-lt"/>
            </a:rPr>
            <a:t>and absorption spectra)</a:t>
          </a:r>
          <a:endParaRPr lang="en-US" sz="1800" dirty="0">
            <a:latin typeface="+mj-lt"/>
          </a:endParaRPr>
        </a:p>
      </dgm:t>
    </dgm:pt>
    <dgm:pt modelId="{8A46F84A-6129-6B4C-BDB4-0913A25BAB1C}" type="parTrans" cxnId="{1F07EBBE-4A89-9244-9D11-9E35952B6F83}">
      <dgm:prSet/>
      <dgm:spPr/>
      <dgm:t>
        <a:bodyPr/>
        <a:lstStyle/>
        <a:p>
          <a:endParaRPr lang="en-US" sz="2400">
            <a:latin typeface="+mj-lt"/>
          </a:endParaRPr>
        </a:p>
      </dgm:t>
    </dgm:pt>
    <dgm:pt modelId="{DBCFC5F3-4440-BE4F-A309-137DA9557C67}" type="sibTrans" cxnId="{1F07EBBE-4A89-9244-9D11-9E35952B6F83}">
      <dgm:prSet/>
      <dgm:spPr/>
      <dgm:t>
        <a:bodyPr/>
        <a:lstStyle/>
        <a:p>
          <a:endParaRPr lang="en-US" sz="2400">
            <a:latin typeface="+mj-lt"/>
          </a:endParaRPr>
        </a:p>
      </dgm:t>
    </dgm:pt>
    <dgm:pt modelId="{40EFD8D2-AE5D-C649-8E27-F0F6BB96455A}">
      <dgm:prSet phldrT="[Text]" custT="1"/>
      <dgm:spPr>
        <a:ln w="12700" cmpd="sng">
          <a:solidFill>
            <a:schemeClr val="tx2"/>
          </a:solidFill>
          <a:prstDash val="dash"/>
        </a:ln>
      </dgm:spPr>
      <dgm:t>
        <a:bodyPr/>
        <a:lstStyle/>
        <a:p>
          <a:r>
            <a:rPr lang="en-US" sz="1800" dirty="0" smtClean="0">
              <a:latin typeface="+mj-lt"/>
            </a:rPr>
            <a:t>Derivative analysis</a:t>
          </a:r>
          <a:endParaRPr lang="en-US" sz="1800" dirty="0">
            <a:latin typeface="+mj-lt"/>
          </a:endParaRPr>
        </a:p>
      </dgm:t>
    </dgm:pt>
    <dgm:pt modelId="{1CB3B814-2FBA-EE46-8DE7-6E10166975EB}" type="parTrans" cxnId="{69A547C6-2385-AD4B-89F5-0BF81A50418E}">
      <dgm:prSet/>
      <dgm:spPr/>
      <dgm:t>
        <a:bodyPr/>
        <a:lstStyle/>
        <a:p>
          <a:endParaRPr lang="en-US" sz="2400">
            <a:latin typeface="+mj-lt"/>
          </a:endParaRPr>
        </a:p>
      </dgm:t>
    </dgm:pt>
    <dgm:pt modelId="{882B691E-54E3-F44B-9B01-9B596C1227CE}" type="sibTrans" cxnId="{69A547C6-2385-AD4B-89F5-0BF81A50418E}">
      <dgm:prSet/>
      <dgm:spPr/>
      <dgm:t>
        <a:bodyPr/>
        <a:lstStyle/>
        <a:p>
          <a:endParaRPr lang="en-US" sz="2400">
            <a:latin typeface="+mj-lt"/>
          </a:endParaRPr>
        </a:p>
      </dgm:t>
    </dgm:pt>
    <dgm:pt modelId="{3CCBAEF4-FDE6-0545-8E40-6F0220461F86}">
      <dgm:prSet phldrT="[Text]" custT="1"/>
      <dgm:spPr/>
      <dgm:t>
        <a:bodyPr/>
        <a:lstStyle/>
        <a:p>
          <a:r>
            <a:rPr lang="en-US" sz="1800" dirty="0" smtClean="0">
              <a:latin typeface="+mj-lt"/>
            </a:rPr>
            <a:t>Cluster analysis</a:t>
          </a:r>
          <a:endParaRPr lang="en-US" sz="1800" dirty="0">
            <a:latin typeface="+mj-lt"/>
          </a:endParaRPr>
        </a:p>
      </dgm:t>
    </dgm:pt>
    <dgm:pt modelId="{58537B74-0056-E34F-970E-D001CB73E4EA}" type="parTrans" cxnId="{8E42937B-D93E-D948-A88C-D23DA2E235D4}">
      <dgm:prSet/>
      <dgm:spPr/>
      <dgm:t>
        <a:bodyPr/>
        <a:lstStyle/>
        <a:p>
          <a:endParaRPr lang="en-US" sz="2400">
            <a:latin typeface="+mj-lt"/>
          </a:endParaRPr>
        </a:p>
      </dgm:t>
    </dgm:pt>
    <dgm:pt modelId="{5DE9C47B-1870-804D-9ED4-EB295E489491}" type="sibTrans" cxnId="{8E42937B-D93E-D948-A88C-D23DA2E235D4}">
      <dgm:prSet/>
      <dgm:spPr/>
      <dgm:t>
        <a:bodyPr/>
        <a:lstStyle/>
        <a:p>
          <a:endParaRPr lang="en-US" sz="2400">
            <a:latin typeface="+mj-lt"/>
          </a:endParaRPr>
        </a:p>
      </dgm:t>
    </dgm:pt>
    <dgm:pt modelId="{BAC9B0AD-4CE5-6845-8209-B25DAE5AA350}" type="pres">
      <dgm:prSet presAssocID="{17B70223-1D76-7F42-B40B-A1B6D5411F68}" presName="Name0" presStyleCnt="0">
        <dgm:presLayoutVars>
          <dgm:dir/>
          <dgm:animLvl val="lvl"/>
          <dgm:resizeHandles val="exact"/>
        </dgm:presLayoutVars>
      </dgm:prSet>
      <dgm:spPr/>
      <dgm:t>
        <a:bodyPr/>
        <a:lstStyle/>
        <a:p>
          <a:endParaRPr lang="en-US"/>
        </a:p>
      </dgm:t>
    </dgm:pt>
    <dgm:pt modelId="{84447788-3E58-DC4B-95B1-54166EF5B105}" type="pres">
      <dgm:prSet presAssocID="{728E0D82-F5EC-174C-9466-5AEB3DD76B5B}" presName="vertFlow" presStyleCnt="0"/>
      <dgm:spPr/>
    </dgm:pt>
    <dgm:pt modelId="{E68920E7-A45F-F141-B301-6C72ACC2FAD1}" type="pres">
      <dgm:prSet presAssocID="{728E0D82-F5EC-174C-9466-5AEB3DD76B5B}" presName="header" presStyleLbl="node1" presStyleIdx="0" presStyleCnt="2" custScaleY="211824" custLinFactNeighborX="2360"/>
      <dgm:spPr/>
      <dgm:t>
        <a:bodyPr/>
        <a:lstStyle/>
        <a:p>
          <a:endParaRPr lang="en-US"/>
        </a:p>
      </dgm:t>
    </dgm:pt>
    <dgm:pt modelId="{9D3865ED-9662-1F40-A3EE-A239474CB7E6}" type="pres">
      <dgm:prSet presAssocID="{3C320D5A-285C-744C-B106-46AEA6255B64}" presName="parTrans" presStyleLbl="sibTrans2D1" presStyleIdx="0" presStyleCnt="4" custAng="10800000" custFlipVert="1" custScaleX="396784" custScaleY="121367" custLinFactY="143750" custLinFactNeighborX="53920" custLinFactNeighborY="200000"/>
      <dgm:spPr/>
      <dgm:t>
        <a:bodyPr/>
        <a:lstStyle/>
        <a:p>
          <a:endParaRPr lang="en-US"/>
        </a:p>
      </dgm:t>
    </dgm:pt>
    <dgm:pt modelId="{B849E656-F3EE-344B-A893-CADE93ABC10B}" type="pres">
      <dgm:prSet presAssocID="{CA12D157-CEE3-534D-9D1C-287E0BCC1530}" presName="child" presStyleLbl="alignAccFollowNode1" presStyleIdx="0" presStyleCnt="4">
        <dgm:presLayoutVars>
          <dgm:chMax val="0"/>
          <dgm:bulletEnabled val="1"/>
        </dgm:presLayoutVars>
      </dgm:prSet>
      <dgm:spPr/>
      <dgm:t>
        <a:bodyPr/>
        <a:lstStyle/>
        <a:p>
          <a:endParaRPr lang="en-US"/>
        </a:p>
      </dgm:t>
    </dgm:pt>
    <dgm:pt modelId="{EF88EC38-E23A-2D40-9A99-D257826B100D}" type="pres">
      <dgm:prSet presAssocID="{55C90FFD-7236-5A48-8794-6243B6C3C288}" presName="sibTrans" presStyleLbl="sibTrans2D1" presStyleIdx="1" presStyleCnt="4"/>
      <dgm:spPr/>
      <dgm:t>
        <a:bodyPr/>
        <a:lstStyle/>
        <a:p>
          <a:endParaRPr lang="en-US"/>
        </a:p>
      </dgm:t>
    </dgm:pt>
    <dgm:pt modelId="{A4878C45-0B30-834A-ADCF-585512CF7893}" type="pres">
      <dgm:prSet presAssocID="{053EB139-B40F-A747-9276-A14563CBA53F}" presName="child" presStyleLbl="alignAccFollowNode1" presStyleIdx="1" presStyleCnt="4" custScaleY="154466" custLinFactNeighborX="2360">
        <dgm:presLayoutVars>
          <dgm:chMax val="0"/>
          <dgm:bulletEnabled val="1"/>
        </dgm:presLayoutVars>
      </dgm:prSet>
      <dgm:spPr/>
      <dgm:t>
        <a:bodyPr/>
        <a:lstStyle/>
        <a:p>
          <a:endParaRPr lang="en-US"/>
        </a:p>
      </dgm:t>
    </dgm:pt>
    <dgm:pt modelId="{870AC6C9-59FD-E44A-808D-28BAA86BDED8}" type="pres">
      <dgm:prSet presAssocID="{728E0D82-F5EC-174C-9466-5AEB3DD76B5B}" presName="hSp" presStyleCnt="0"/>
      <dgm:spPr/>
    </dgm:pt>
    <dgm:pt modelId="{38C6BAF3-A2FB-D246-A16E-65E8DE9C3BD5}" type="pres">
      <dgm:prSet presAssocID="{3DF335E7-4926-2241-B17D-75DCD7185219}" presName="vertFlow" presStyleCnt="0"/>
      <dgm:spPr/>
    </dgm:pt>
    <dgm:pt modelId="{FC6497F9-8F46-A544-B886-9A6B2F6AC025}" type="pres">
      <dgm:prSet presAssocID="{3DF335E7-4926-2241-B17D-75DCD7185219}" presName="header" presStyleLbl="node1" presStyleIdx="1" presStyleCnt="2" custScaleY="208045"/>
      <dgm:spPr/>
      <dgm:t>
        <a:bodyPr/>
        <a:lstStyle/>
        <a:p>
          <a:endParaRPr lang="en-US"/>
        </a:p>
      </dgm:t>
    </dgm:pt>
    <dgm:pt modelId="{CC5DF04C-5370-C64F-BA1B-D1FB4A21FF84}" type="pres">
      <dgm:prSet presAssocID="{1CB3B814-2FBA-EE46-8DE7-6E10166975EB}" presName="parTrans" presStyleLbl="sibTrans2D1" presStyleIdx="2" presStyleCnt="4"/>
      <dgm:spPr/>
      <dgm:t>
        <a:bodyPr/>
        <a:lstStyle/>
        <a:p>
          <a:endParaRPr lang="en-US"/>
        </a:p>
      </dgm:t>
    </dgm:pt>
    <dgm:pt modelId="{87932D1B-0BBE-F843-9768-8E011F9C5A3F}" type="pres">
      <dgm:prSet presAssocID="{40EFD8D2-AE5D-C649-8E27-F0F6BB96455A}" presName="child" presStyleLbl="alignAccFollowNode1" presStyleIdx="2" presStyleCnt="4">
        <dgm:presLayoutVars>
          <dgm:chMax val="0"/>
          <dgm:bulletEnabled val="1"/>
        </dgm:presLayoutVars>
      </dgm:prSet>
      <dgm:spPr/>
      <dgm:t>
        <a:bodyPr/>
        <a:lstStyle/>
        <a:p>
          <a:endParaRPr lang="en-US"/>
        </a:p>
      </dgm:t>
    </dgm:pt>
    <dgm:pt modelId="{6B10B5BF-A338-B349-9FB7-AF39D2881136}" type="pres">
      <dgm:prSet presAssocID="{882B691E-54E3-F44B-9B01-9B596C1227CE}" presName="sibTrans" presStyleLbl="sibTrans2D1" presStyleIdx="3" presStyleCnt="4"/>
      <dgm:spPr/>
      <dgm:t>
        <a:bodyPr/>
        <a:lstStyle/>
        <a:p>
          <a:endParaRPr lang="en-US"/>
        </a:p>
      </dgm:t>
    </dgm:pt>
    <dgm:pt modelId="{B181A5F5-6C24-214C-B0B8-7E365BD5FFEF}" type="pres">
      <dgm:prSet presAssocID="{3CCBAEF4-FDE6-0545-8E40-6F0220461F86}" presName="child" presStyleLbl="alignAccFollowNode1" presStyleIdx="3" presStyleCnt="4" custScaleY="158245" custLinFactNeighborY="10798">
        <dgm:presLayoutVars>
          <dgm:chMax val="0"/>
          <dgm:bulletEnabled val="1"/>
        </dgm:presLayoutVars>
      </dgm:prSet>
      <dgm:spPr/>
      <dgm:t>
        <a:bodyPr/>
        <a:lstStyle/>
        <a:p>
          <a:endParaRPr lang="en-US"/>
        </a:p>
      </dgm:t>
    </dgm:pt>
  </dgm:ptLst>
  <dgm:cxnLst>
    <dgm:cxn modelId="{C9335D91-196C-420E-8CE5-CA590B44248F}" type="presOf" srcId="{55C90FFD-7236-5A48-8794-6243B6C3C288}" destId="{EF88EC38-E23A-2D40-9A99-D257826B100D}" srcOrd="0" destOrd="0" presId="urn:microsoft.com/office/officeart/2005/8/layout/lProcess1"/>
    <dgm:cxn modelId="{840C32A9-2C85-4671-85E3-632690AD1538}" type="presOf" srcId="{17B70223-1D76-7F42-B40B-A1B6D5411F68}" destId="{BAC9B0AD-4CE5-6845-8209-B25DAE5AA350}" srcOrd="0" destOrd="0" presId="urn:microsoft.com/office/officeart/2005/8/layout/lProcess1"/>
    <dgm:cxn modelId="{1F07EBBE-4A89-9244-9D11-9E35952B6F83}" srcId="{17B70223-1D76-7F42-B40B-A1B6D5411F68}" destId="{3DF335E7-4926-2241-B17D-75DCD7185219}" srcOrd="1" destOrd="0" parTransId="{8A46F84A-6129-6B4C-BDB4-0913A25BAB1C}" sibTransId="{DBCFC5F3-4440-BE4F-A309-137DA9557C67}"/>
    <dgm:cxn modelId="{AFC05521-001F-4248-9D93-0DC53F6F84B4}" type="presOf" srcId="{882B691E-54E3-F44B-9B01-9B596C1227CE}" destId="{6B10B5BF-A338-B349-9FB7-AF39D2881136}" srcOrd="0" destOrd="0" presId="urn:microsoft.com/office/officeart/2005/8/layout/lProcess1"/>
    <dgm:cxn modelId="{1044D506-94BD-4729-9718-454F1D4978BC}" type="presOf" srcId="{40EFD8D2-AE5D-C649-8E27-F0F6BB96455A}" destId="{87932D1B-0BBE-F843-9768-8E011F9C5A3F}" srcOrd="0" destOrd="0" presId="urn:microsoft.com/office/officeart/2005/8/layout/lProcess1"/>
    <dgm:cxn modelId="{8E42937B-D93E-D948-A88C-D23DA2E235D4}" srcId="{3DF335E7-4926-2241-B17D-75DCD7185219}" destId="{3CCBAEF4-FDE6-0545-8E40-6F0220461F86}" srcOrd="1" destOrd="0" parTransId="{58537B74-0056-E34F-970E-D001CB73E4EA}" sibTransId="{5DE9C47B-1870-804D-9ED4-EB295E489491}"/>
    <dgm:cxn modelId="{20090943-659F-433B-9893-562A4EB8644A}" type="presOf" srcId="{053EB139-B40F-A747-9276-A14563CBA53F}" destId="{A4878C45-0B30-834A-ADCF-585512CF7893}" srcOrd="0" destOrd="0" presId="urn:microsoft.com/office/officeart/2005/8/layout/lProcess1"/>
    <dgm:cxn modelId="{AF423652-87A6-4F27-A8E5-2926A12605E7}" type="presOf" srcId="{728E0D82-F5EC-174C-9466-5AEB3DD76B5B}" destId="{E68920E7-A45F-F141-B301-6C72ACC2FAD1}" srcOrd="0" destOrd="0" presId="urn:microsoft.com/office/officeart/2005/8/layout/lProcess1"/>
    <dgm:cxn modelId="{FC9F227D-5C0C-46E9-9300-D54DCC29E76C}" type="presOf" srcId="{3DF335E7-4926-2241-B17D-75DCD7185219}" destId="{FC6497F9-8F46-A544-B886-9A6B2F6AC025}" srcOrd="0" destOrd="0" presId="urn:microsoft.com/office/officeart/2005/8/layout/lProcess1"/>
    <dgm:cxn modelId="{69A547C6-2385-AD4B-89F5-0BF81A50418E}" srcId="{3DF335E7-4926-2241-B17D-75DCD7185219}" destId="{40EFD8D2-AE5D-C649-8E27-F0F6BB96455A}" srcOrd="0" destOrd="0" parTransId="{1CB3B814-2FBA-EE46-8DE7-6E10166975EB}" sibTransId="{882B691E-54E3-F44B-9B01-9B596C1227CE}"/>
    <dgm:cxn modelId="{4DC48129-07FF-1349-A835-8DF1A64C1FED}" srcId="{728E0D82-F5EC-174C-9466-5AEB3DD76B5B}" destId="{CA12D157-CEE3-534D-9D1C-287E0BCC1530}" srcOrd="0" destOrd="0" parTransId="{3C320D5A-285C-744C-B106-46AEA6255B64}" sibTransId="{55C90FFD-7236-5A48-8794-6243B6C3C288}"/>
    <dgm:cxn modelId="{08487AAA-981F-4D6F-97EC-D41A69C1522C}" type="presOf" srcId="{3C320D5A-285C-744C-B106-46AEA6255B64}" destId="{9D3865ED-9662-1F40-A3EE-A239474CB7E6}" srcOrd="0" destOrd="0" presId="urn:microsoft.com/office/officeart/2005/8/layout/lProcess1"/>
    <dgm:cxn modelId="{979C2186-3BF1-7A4A-B2FF-19D6EDC0E0D1}" srcId="{728E0D82-F5EC-174C-9466-5AEB3DD76B5B}" destId="{053EB139-B40F-A747-9276-A14563CBA53F}" srcOrd="1" destOrd="0" parTransId="{D25E3A11-7553-4541-AF18-DC13E7E5485D}" sibTransId="{BFD20283-9F51-D840-8E1B-07E178E900DE}"/>
    <dgm:cxn modelId="{83CC2621-DBA5-4B48-B34E-9974C4CA897D}" type="presOf" srcId="{CA12D157-CEE3-534D-9D1C-287E0BCC1530}" destId="{B849E656-F3EE-344B-A893-CADE93ABC10B}" srcOrd="0" destOrd="0" presId="urn:microsoft.com/office/officeart/2005/8/layout/lProcess1"/>
    <dgm:cxn modelId="{0D47D755-A714-4181-81CB-D602B1B16F9D}" type="presOf" srcId="{3CCBAEF4-FDE6-0545-8E40-6F0220461F86}" destId="{B181A5F5-6C24-214C-B0B8-7E365BD5FFEF}" srcOrd="0" destOrd="0" presId="urn:microsoft.com/office/officeart/2005/8/layout/lProcess1"/>
    <dgm:cxn modelId="{CDABDE6A-104E-6C46-8F22-FE857CDBCAB4}" srcId="{17B70223-1D76-7F42-B40B-A1B6D5411F68}" destId="{728E0D82-F5EC-174C-9466-5AEB3DD76B5B}" srcOrd="0" destOrd="0" parTransId="{ED5DB0DC-7F90-3D45-899C-183C80306E4B}" sibTransId="{6B6DBB30-E7FF-1444-ACEC-4BF50E55D503}"/>
    <dgm:cxn modelId="{E365F8B6-AAF0-48CB-8F75-13B9F3F64E3A}" type="presOf" srcId="{1CB3B814-2FBA-EE46-8DE7-6E10166975EB}" destId="{CC5DF04C-5370-C64F-BA1B-D1FB4A21FF84}" srcOrd="0" destOrd="0" presId="urn:microsoft.com/office/officeart/2005/8/layout/lProcess1"/>
    <dgm:cxn modelId="{7AD440D9-79B5-45A4-9524-D9050060B79E}" type="presParOf" srcId="{BAC9B0AD-4CE5-6845-8209-B25DAE5AA350}" destId="{84447788-3E58-DC4B-95B1-54166EF5B105}" srcOrd="0" destOrd="0" presId="urn:microsoft.com/office/officeart/2005/8/layout/lProcess1"/>
    <dgm:cxn modelId="{388BB6DB-6CBD-4F4D-8F8E-643044ECD25B}" type="presParOf" srcId="{84447788-3E58-DC4B-95B1-54166EF5B105}" destId="{E68920E7-A45F-F141-B301-6C72ACC2FAD1}" srcOrd="0" destOrd="0" presId="urn:microsoft.com/office/officeart/2005/8/layout/lProcess1"/>
    <dgm:cxn modelId="{8C05F9B4-3DE1-4CF1-9092-1D4335472B04}" type="presParOf" srcId="{84447788-3E58-DC4B-95B1-54166EF5B105}" destId="{9D3865ED-9662-1F40-A3EE-A239474CB7E6}" srcOrd="1" destOrd="0" presId="urn:microsoft.com/office/officeart/2005/8/layout/lProcess1"/>
    <dgm:cxn modelId="{E92EB658-6F9F-4485-A6A8-FA099422C2D9}" type="presParOf" srcId="{84447788-3E58-DC4B-95B1-54166EF5B105}" destId="{B849E656-F3EE-344B-A893-CADE93ABC10B}" srcOrd="2" destOrd="0" presId="urn:microsoft.com/office/officeart/2005/8/layout/lProcess1"/>
    <dgm:cxn modelId="{DDB28E33-AF4A-4CC4-AA1E-98AC07D21E80}" type="presParOf" srcId="{84447788-3E58-DC4B-95B1-54166EF5B105}" destId="{EF88EC38-E23A-2D40-9A99-D257826B100D}" srcOrd="3" destOrd="0" presId="urn:microsoft.com/office/officeart/2005/8/layout/lProcess1"/>
    <dgm:cxn modelId="{85E31181-40C6-4DBC-8DBC-832F3E6EBC96}" type="presParOf" srcId="{84447788-3E58-DC4B-95B1-54166EF5B105}" destId="{A4878C45-0B30-834A-ADCF-585512CF7893}" srcOrd="4" destOrd="0" presId="urn:microsoft.com/office/officeart/2005/8/layout/lProcess1"/>
    <dgm:cxn modelId="{BEAF0B3A-EDFA-47C9-BB15-44699A8C6221}" type="presParOf" srcId="{BAC9B0AD-4CE5-6845-8209-B25DAE5AA350}" destId="{870AC6C9-59FD-E44A-808D-28BAA86BDED8}" srcOrd="1" destOrd="0" presId="urn:microsoft.com/office/officeart/2005/8/layout/lProcess1"/>
    <dgm:cxn modelId="{8A83A259-9863-432D-B0BF-BAFEB23FE196}" type="presParOf" srcId="{BAC9B0AD-4CE5-6845-8209-B25DAE5AA350}" destId="{38C6BAF3-A2FB-D246-A16E-65E8DE9C3BD5}" srcOrd="2" destOrd="0" presId="urn:microsoft.com/office/officeart/2005/8/layout/lProcess1"/>
    <dgm:cxn modelId="{6C785BE4-7409-4925-9344-8D298FD964F4}" type="presParOf" srcId="{38C6BAF3-A2FB-D246-A16E-65E8DE9C3BD5}" destId="{FC6497F9-8F46-A544-B886-9A6B2F6AC025}" srcOrd="0" destOrd="0" presId="urn:microsoft.com/office/officeart/2005/8/layout/lProcess1"/>
    <dgm:cxn modelId="{AA8BE78B-11B4-41C0-8483-ABC62EB5DA89}" type="presParOf" srcId="{38C6BAF3-A2FB-D246-A16E-65E8DE9C3BD5}" destId="{CC5DF04C-5370-C64F-BA1B-D1FB4A21FF84}" srcOrd="1" destOrd="0" presId="urn:microsoft.com/office/officeart/2005/8/layout/lProcess1"/>
    <dgm:cxn modelId="{CE35A18C-674F-4EAF-B3C7-632F82FE7154}" type="presParOf" srcId="{38C6BAF3-A2FB-D246-A16E-65E8DE9C3BD5}" destId="{87932D1B-0BBE-F843-9768-8E011F9C5A3F}" srcOrd="2" destOrd="0" presId="urn:microsoft.com/office/officeart/2005/8/layout/lProcess1"/>
    <dgm:cxn modelId="{0841D016-491F-45E6-9A6D-09272A7D3AA3}" type="presParOf" srcId="{38C6BAF3-A2FB-D246-A16E-65E8DE9C3BD5}" destId="{6B10B5BF-A338-B349-9FB7-AF39D2881136}" srcOrd="3" destOrd="0" presId="urn:microsoft.com/office/officeart/2005/8/layout/lProcess1"/>
    <dgm:cxn modelId="{AAE3AEF0-2AD4-4449-A300-DEA0EA2D8090}" type="presParOf" srcId="{38C6BAF3-A2FB-D246-A16E-65E8DE9C3BD5}" destId="{B181A5F5-6C24-214C-B0B8-7E365BD5FFEF}" srcOrd="4"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C18459-7427-CC4B-8D1B-CF92746C5260}">
      <dsp:nvSpPr>
        <dsp:cNvPr id="0" name=""/>
        <dsp:cNvSpPr/>
      </dsp:nvSpPr>
      <dsp:spPr>
        <a:xfrm>
          <a:off x="4978" y="1305962"/>
          <a:ext cx="3424851" cy="1712425"/>
        </a:xfrm>
        <a:prstGeom prst="roundRect">
          <a:avLst>
            <a:gd name="adj" fmla="val 10000"/>
          </a:avLst>
        </a:prstGeom>
        <a:gradFill rotWithShape="0">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rebuchet MS"/>
            </a:rPr>
            <a:t>Phytoplankton diversity in the world’s open oceans from optical remote sensing</a:t>
          </a:r>
          <a:endParaRPr lang="en-US" sz="2400" kern="1200" dirty="0">
            <a:latin typeface="Trebuchet MS"/>
          </a:endParaRPr>
        </a:p>
      </dsp:txBody>
      <dsp:txXfrm>
        <a:off x="4978" y="1305962"/>
        <a:ext cx="3424851" cy="1712425"/>
      </dsp:txXfrm>
    </dsp:sp>
    <dsp:sp modelId="{1546C208-314E-FF40-9D89-28723EC955DE}">
      <dsp:nvSpPr>
        <dsp:cNvPr id="0" name=""/>
        <dsp:cNvSpPr/>
      </dsp:nvSpPr>
      <dsp:spPr>
        <a:xfrm rot="19457599">
          <a:off x="3271256" y="1634212"/>
          <a:ext cx="1687086" cy="71279"/>
        </a:xfrm>
        <a:custGeom>
          <a:avLst/>
          <a:gdLst/>
          <a:ahLst/>
          <a:cxnLst/>
          <a:rect l="0" t="0" r="0" b="0"/>
          <a:pathLst>
            <a:path>
              <a:moveTo>
                <a:pt x="0" y="35639"/>
              </a:moveTo>
              <a:lnTo>
                <a:pt x="1687086" y="3563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9457599">
        <a:off x="4072622" y="1627675"/>
        <a:ext cx="84354" cy="84354"/>
      </dsp:txXfrm>
    </dsp:sp>
    <dsp:sp modelId="{FB90313A-44FF-294A-80AF-5196C1787BDE}">
      <dsp:nvSpPr>
        <dsp:cNvPr id="0" name=""/>
        <dsp:cNvSpPr/>
      </dsp:nvSpPr>
      <dsp:spPr>
        <a:xfrm>
          <a:off x="4799770" y="321317"/>
          <a:ext cx="3424851" cy="1712425"/>
        </a:xfrm>
        <a:prstGeom prst="roundRect">
          <a:avLst>
            <a:gd name="adj" fmla="val 10000"/>
          </a:avLst>
        </a:prstGeom>
        <a:gradFill rotWithShape="0">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1. Exploit current </a:t>
          </a:r>
          <a:r>
            <a:rPr lang="en-US" sz="2400" kern="1200" dirty="0" err="1" smtClean="0">
              <a:latin typeface="+mj-lt"/>
            </a:rPr>
            <a:t>Chla</a:t>
          </a:r>
          <a:r>
            <a:rPr lang="en-US" sz="2400" kern="1200" dirty="0" smtClean="0">
              <a:latin typeface="+mj-lt"/>
            </a:rPr>
            <a:t>-based approach</a:t>
          </a:r>
          <a:endParaRPr lang="en-US" sz="2400" kern="1200" dirty="0">
            <a:latin typeface="+mj-lt"/>
          </a:endParaRPr>
        </a:p>
      </dsp:txBody>
      <dsp:txXfrm>
        <a:off x="4799770" y="321317"/>
        <a:ext cx="3424851" cy="1712425"/>
      </dsp:txXfrm>
    </dsp:sp>
    <dsp:sp modelId="{A40E0AEE-1E25-0640-A80A-022E01874BA4}">
      <dsp:nvSpPr>
        <dsp:cNvPr id="0" name=""/>
        <dsp:cNvSpPr/>
      </dsp:nvSpPr>
      <dsp:spPr>
        <a:xfrm rot="2142401">
          <a:off x="3271256" y="2618857"/>
          <a:ext cx="1687086" cy="71279"/>
        </a:xfrm>
        <a:custGeom>
          <a:avLst/>
          <a:gdLst/>
          <a:ahLst/>
          <a:cxnLst/>
          <a:rect l="0" t="0" r="0" b="0"/>
          <a:pathLst>
            <a:path>
              <a:moveTo>
                <a:pt x="0" y="35639"/>
              </a:moveTo>
              <a:lnTo>
                <a:pt x="1687086" y="3563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2142401">
        <a:off x="4072622" y="2612320"/>
        <a:ext cx="84354" cy="84354"/>
      </dsp:txXfrm>
    </dsp:sp>
    <dsp:sp modelId="{37BC1FCD-D024-754A-B005-668A55F1B6FC}">
      <dsp:nvSpPr>
        <dsp:cNvPr id="0" name=""/>
        <dsp:cNvSpPr/>
      </dsp:nvSpPr>
      <dsp:spPr>
        <a:xfrm>
          <a:off x="4799770" y="2290606"/>
          <a:ext cx="3424851" cy="1712425"/>
        </a:xfrm>
        <a:prstGeom prst="roundRect">
          <a:avLst>
            <a:gd name="adj" fmla="val 10000"/>
          </a:avLst>
        </a:prstGeom>
        <a:gradFill rotWithShape="0">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2. Explore the potential of hyperspectral approach</a:t>
          </a:r>
          <a:endParaRPr lang="en-US" sz="2400" kern="1200" dirty="0">
            <a:latin typeface="+mj-lt"/>
          </a:endParaRPr>
        </a:p>
      </dsp:txBody>
      <dsp:txXfrm>
        <a:off x="4799770" y="2290606"/>
        <a:ext cx="3424851" cy="17124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0C66E7-AFAF-C346-9225-2688228C087C}">
      <dsp:nvSpPr>
        <dsp:cNvPr id="0" name=""/>
        <dsp:cNvSpPr/>
      </dsp:nvSpPr>
      <dsp:spPr>
        <a:xfrm>
          <a:off x="651060" y="0"/>
          <a:ext cx="7378691" cy="3289754"/>
        </a:xfrm>
        <a:prstGeom prst="rightArrow">
          <a:avLst/>
        </a:prstGeom>
        <a:solidFill>
          <a:schemeClr val="accent1">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F3D3629-438B-7F4A-B4A3-B7B695A1D03A}">
      <dsp:nvSpPr>
        <dsp:cNvPr id="0" name=""/>
        <dsp:cNvSpPr/>
      </dsp:nvSpPr>
      <dsp:spPr>
        <a:xfrm>
          <a:off x="0" y="986926"/>
          <a:ext cx="2604243" cy="1315902"/>
        </a:xfrm>
        <a:prstGeom prst="roundRect">
          <a:avLst/>
        </a:prstGeom>
        <a:gradFill rotWithShape="0">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Group-specific profiles of </a:t>
          </a:r>
          <a:r>
            <a:rPr lang="en-US" sz="2200" kern="1200" dirty="0" err="1" smtClean="0">
              <a:latin typeface="+mj-lt"/>
            </a:rPr>
            <a:t>Chla</a:t>
          </a:r>
          <a:endParaRPr lang="en-US" sz="2200" kern="1200" dirty="0" smtClean="0">
            <a:latin typeface="+mj-lt"/>
          </a:endParaRPr>
        </a:p>
        <a:p>
          <a:pPr lvl="0" algn="ctr" defTabSz="977900">
            <a:lnSpc>
              <a:spcPct val="90000"/>
            </a:lnSpc>
            <a:spcBef>
              <a:spcPct val="0"/>
            </a:spcBef>
            <a:spcAft>
              <a:spcPct val="35000"/>
            </a:spcAft>
          </a:pPr>
          <a:r>
            <a:rPr lang="en-US" sz="1600" i="1" kern="1200" dirty="0" smtClean="0">
              <a:latin typeface="+mj-lt"/>
            </a:rPr>
            <a:t>(</a:t>
          </a:r>
          <a:r>
            <a:rPr lang="en-US" sz="1600" i="1" kern="1200" dirty="0" err="1" smtClean="0">
              <a:latin typeface="+mj-lt"/>
            </a:rPr>
            <a:t>Uitz</a:t>
          </a:r>
          <a:r>
            <a:rPr lang="en-US" sz="1600" i="1" kern="1200" dirty="0" smtClean="0">
              <a:latin typeface="+mj-lt"/>
            </a:rPr>
            <a:t> et al. JGR 2006)</a:t>
          </a:r>
          <a:endParaRPr lang="en-US" sz="1600" i="1" kern="1200" dirty="0">
            <a:latin typeface="+mj-lt"/>
          </a:endParaRPr>
        </a:p>
      </dsp:txBody>
      <dsp:txXfrm>
        <a:off x="0" y="986926"/>
        <a:ext cx="2604243" cy="1315902"/>
      </dsp:txXfrm>
    </dsp:sp>
    <dsp:sp modelId="{1D214641-017D-164E-9786-21BF67C6E489}">
      <dsp:nvSpPr>
        <dsp:cNvPr id="0" name=""/>
        <dsp:cNvSpPr/>
      </dsp:nvSpPr>
      <dsp:spPr>
        <a:xfrm>
          <a:off x="3038284" y="986926"/>
          <a:ext cx="2604243" cy="1315902"/>
        </a:xfrm>
        <a:prstGeom prst="roundRect">
          <a:avLst/>
        </a:prstGeom>
        <a:gradFill rotWithShape="0">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Group-specific </a:t>
          </a:r>
          <a:r>
            <a:rPr lang="en-US" sz="2200" kern="1200" dirty="0" err="1" smtClean="0">
              <a:latin typeface="+mj-lt"/>
            </a:rPr>
            <a:t>photophysiology</a:t>
          </a:r>
          <a:endParaRPr lang="en-US" sz="2200" kern="1200" dirty="0" smtClean="0">
            <a:latin typeface="+mj-lt"/>
          </a:endParaRPr>
        </a:p>
        <a:p>
          <a:pPr lvl="0" algn="ctr" defTabSz="977900">
            <a:lnSpc>
              <a:spcPct val="90000"/>
            </a:lnSpc>
            <a:spcBef>
              <a:spcPct val="0"/>
            </a:spcBef>
            <a:spcAft>
              <a:spcPct val="35000"/>
            </a:spcAft>
          </a:pPr>
          <a:r>
            <a:rPr lang="en-US" sz="1600" i="1" kern="1200" dirty="0" smtClean="0">
              <a:latin typeface="+mj-lt"/>
            </a:rPr>
            <a:t>(</a:t>
          </a:r>
          <a:r>
            <a:rPr lang="en-US" sz="1600" i="1" kern="1200" dirty="0" err="1" smtClean="0">
              <a:latin typeface="+mj-lt"/>
            </a:rPr>
            <a:t>Uitz</a:t>
          </a:r>
          <a:r>
            <a:rPr lang="en-US" sz="1600" i="1" kern="1200" dirty="0" smtClean="0">
              <a:latin typeface="+mj-lt"/>
            </a:rPr>
            <a:t> et al. L&amp;O 2008)</a:t>
          </a:r>
          <a:endParaRPr lang="en-US" sz="1600" i="1" kern="1200" dirty="0">
            <a:latin typeface="+mj-lt"/>
          </a:endParaRPr>
        </a:p>
      </dsp:txBody>
      <dsp:txXfrm>
        <a:off x="3038284" y="986926"/>
        <a:ext cx="2604243" cy="1315902"/>
      </dsp:txXfrm>
    </dsp:sp>
    <dsp:sp modelId="{382E58DE-39DB-2649-A794-6D30E6BDE2CC}">
      <dsp:nvSpPr>
        <dsp:cNvPr id="0" name=""/>
        <dsp:cNvSpPr/>
      </dsp:nvSpPr>
      <dsp:spPr>
        <a:xfrm>
          <a:off x="6076569" y="986926"/>
          <a:ext cx="2604243" cy="1315902"/>
        </a:xfrm>
        <a:prstGeom prst="roundRect">
          <a:avLst/>
        </a:prstGeom>
        <a:gradFill rotWithShape="0">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Group-specific primary production</a:t>
          </a:r>
        </a:p>
        <a:p>
          <a:pPr lvl="0" algn="ctr" defTabSz="933450">
            <a:lnSpc>
              <a:spcPct val="90000"/>
            </a:lnSpc>
            <a:spcBef>
              <a:spcPct val="0"/>
            </a:spcBef>
            <a:spcAft>
              <a:spcPct val="35000"/>
            </a:spcAft>
          </a:pPr>
          <a:r>
            <a:rPr lang="en-US" sz="1600" i="1" kern="1200" dirty="0" smtClean="0">
              <a:latin typeface="+mj-lt"/>
            </a:rPr>
            <a:t>(</a:t>
          </a:r>
          <a:r>
            <a:rPr lang="en-US" sz="1600" i="1" kern="1200" dirty="0" err="1" smtClean="0">
              <a:latin typeface="+mj-lt"/>
            </a:rPr>
            <a:t>Uitz</a:t>
          </a:r>
          <a:r>
            <a:rPr lang="en-US" sz="1600" i="1" kern="1200" dirty="0" smtClean="0">
              <a:latin typeface="+mj-lt"/>
            </a:rPr>
            <a:t> et al. GBC in press)</a:t>
          </a:r>
        </a:p>
      </dsp:txBody>
      <dsp:txXfrm>
        <a:off x="6076569" y="986926"/>
        <a:ext cx="2604243" cy="13159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5795EF-7B31-6545-982F-68E8BA699FF3}">
      <dsp:nvSpPr>
        <dsp:cNvPr id="0" name=""/>
        <dsp:cNvSpPr/>
      </dsp:nvSpPr>
      <dsp:spPr>
        <a:xfrm>
          <a:off x="0" y="206028"/>
          <a:ext cx="8466138" cy="608400"/>
        </a:xfrm>
        <a:prstGeom prst="roundRect">
          <a:avLst/>
        </a:prstGeom>
        <a:gradFill flip="none" rotWithShape="1">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100000" t="100000"/>
          </a:path>
          <a:tileRect r="-100000" b="-100000"/>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mj-lt"/>
            </a:rPr>
            <a:t>Total primary production</a:t>
          </a:r>
          <a:endParaRPr lang="en-US" sz="2600" kern="1200" dirty="0">
            <a:latin typeface="+mj-lt"/>
          </a:endParaRPr>
        </a:p>
      </dsp:txBody>
      <dsp:txXfrm>
        <a:off x="0" y="206028"/>
        <a:ext cx="8466138" cy="608400"/>
      </dsp:txXfrm>
    </dsp:sp>
    <dsp:sp modelId="{D05886D0-C5D0-1940-BAE3-335C0F3D474F}">
      <dsp:nvSpPr>
        <dsp:cNvPr id="0" name=""/>
        <dsp:cNvSpPr/>
      </dsp:nvSpPr>
      <dsp:spPr>
        <a:xfrm>
          <a:off x="0" y="814428"/>
          <a:ext cx="8466138" cy="94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80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smtClean="0">
              <a:latin typeface="+mj-lt"/>
            </a:rPr>
            <a:t>P</a:t>
          </a:r>
          <a:r>
            <a:rPr lang="en-US" sz="2000" kern="1200" baseline="-25000" dirty="0" err="1" smtClean="0">
              <a:latin typeface="+mj-lt"/>
            </a:rPr>
            <a:t>micro</a:t>
          </a:r>
          <a:r>
            <a:rPr lang="en-US" sz="2000" kern="1200" dirty="0" smtClean="0">
              <a:latin typeface="+mj-lt"/>
            </a:rPr>
            <a:t> + </a:t>
          </a:r>
          <a:r>
            <a:rPr lang="en-US" sz="2000" kern="1200" dirty="0" err="1" smtClean="0">
              <a:latin typeface="+mj-lt"/>
            </a:rPr>
            <a:t>P</a:t>
          </a:r>
          <a:r>
            <a:rPr lang="en-US" sz="2000" kern="1200" baseline="-25000" dirty="0" err="1" smtClean="0">
              <a:latin typeface="+mj-lt"/>
            </a:rPr>
            <a:t>nano</a:t>
          </a:r>
          <a:r>
            <a:rPr lang="en-US" sz="2000" kern="1200" dirty="0" smtClean="0">
              <a:latin typeface="+mj-lt"/>
            </a:rPr>
            <a:t> + </a:t>
          </a:r>
          <a:r>
            <a:rPr lang="en-US" sz="2000" kern="1200" dirty="0" err="1" smtClean="0">
              <a:latin typeface="+mj-lt"/>
            </a:rPr>
            <a:t>P</a:t>
          </a:r>
          <a:r>
            <a:rPr lang="en-US" sz="2000" kern="1200" baseline="-25000" dirty="0" err="1" smtClean="0">
              <a:latin typeface="+mj-lt"/>
            </a:rPr>
            <a:t>pico</a:t>
          </a:r>
          <a:r>
            <a:rPr lang="en-US" sz="2000" kern="1200" dirty="0" smtClean="0">
              <a:latin typeface="+mj-lt"/>
            </a:rPr>
            <a:t> = 46 </a:t>
          </a:r>
          <a:r>
            <a:rPr lang="en-US" sz="2000" kern="1200" dirty="0" err="1" smtClean="0">
              <a:latin typeface="+mj-lt"/>
            </a:rPr>
            <a:t>Gt</a:t>
          </a:r>
          <a:r>
            <a:rPr lang="en-US" sz="2000" kern="1200" dirty="0" smtClean="0">
              <a:latin typeface="+mj-lt"/>
            </a:rPr>
            <a:t> C y</a:t>
          </a:r>
          <a:r>
            <a:rPr lang="en-US" sz="2000" kern="1200" baseline="30000" dirty="0" smtClean="0">
              <a:latin typeface="+mj-lt"/>
            </a:rPr>
            <a:t>-1</a:t>
          </a:r>
          <a:endParaRPr lang="en-US" sz="2000" kern="1200" baseline="30000" dirty="0">
            <a:latin typeface="+mj-lt"/>
          </a:endParaRPr>
        </a:p>
        <a:p>
          <a:pPr marL="228600" lvl="1" indent="-228600" algn="l" defTabSz="889000">
            <a:lnSpc>
              <a:spcPct val="90000"/>
            </a:lnSpc>
            <a:spcBef>
              <a:spcPct val="0"/>
            </a:spcBef>
            <a:spcAft>
              <a:spcPct val="20000"/>
            </a:spcAft>
            <a:buChar char="••"/>
          </a:pPr>
          <a:r>
            <a:rPr lang="fr-FR" sz="2000" kern="1200" dirty="0" smtClean="0">
              <a:solidFill>
                <a:srgbClr val="000000"/>
              </a:solidFill>
              <a:latin typeface="+mj-lt"/>
            </a:rPr>
            <a:t>Consistent </a:t>
          </a:r>
          <a:r>
            <a:rPr lang="fr-FR" sz="2000" kern="1200" dirty="0" err="1" smtClean="0">
              <a:solidFill>
                <a:srgbClr val="000000"/>
              </a:solidFill>
              <a:latin typeface="+mj-lt"/>
            </a:rPr>
            <a:t>with</a:t>
          </a:r>
          <a:r>
            <a:rPr lang="fr-FR" sz="2000" kern="1200" dirty="0" smtClean="0">
              <a:solidFill>
                <a:srgbClr val="000000"/>
              </a:solidFill>
              <a:latin typeface="+mj-lt"/>
            </a:rPr>
            <a:t> </a:t>
          </a:r>
          <a:r>
            <a:rPr lang="fr-FR" sz="2000" kern="1200" dirty="0" err="1" smtClean="0">
              <a:solidFill>
                <a:srgbClr val="000000"/>
              </a:solidFill>
              <a:latin typeface="+mj-lt"/>
            </a:rPr>
            <a:t>previous</a:t>
          </a:r>
          <a:r>
            <a:rPr lang="fr-FR" sz="2000" kern="1200" dirty="0" smtClean="0">
              <a:solidFill>
                <a:srgbClr val="000000"/>
              </a:solidFill>
              <a:latin typeface="+mj-lt"/>
            </a:rPr>
            <a:t> </a:t>
          </a:r>
          <a:r>
            <a:rPr lang="fr-FR" sz="2000" kern="1200" dirty="0" err="1" smtClean="0">
              <a:solidFill>
                <a:srgbClr val="000000"/>
              </a:solidFill>
              <a:latin typeface="+mj-lt"/>
            </a:rPr>
            <a:t>estimates</a:t>
          </a:r>
          <a:r>
            <a:rPr lang="fr-FR" sz="2000" kern="1200" dirty="0" smtClean="0">
              <a:solidFill>
                <a:srgbClr val="000000"/>
              </a:solidFill>
              <a:latin typeface="+mj-lt"/>
            </a:rPr>
            <a:t> (37-56 Gt C y</a:t>
          </a:r>
          <a:r>
            <a:rPr lang="fr-FR" sz="2000" kern="1200" baseline="30000" dirty="0" smtClean="0">
              <a:solidFill>
                <a:srgbClr val="000000"/>
              </a:solidFill>
              <a:latin typeface="+mj-lt"/>
            </a:rPr>
            <a:t>-1</a:t>
          </a:r>
          <a:r>
            <a:rPr lang="fr-FR" sz="2000" kern="1200" dirty="0" smtClean="0">
              <a:solidFill>
                <a:srgbClr val="000000"/>
              </a:solidFill>
              <a:latin typeface="+mj-lt"/>
            </a:rPr>
            <a:t>; </a:t>
          </a:r>
          <a:r>
            <a:rPr lang="fr-FR" sz="2000" i="1" kern="1200" dirty="0" err="1" smtClean="0">
              <a:solidFill>
                <a:srgbClr val="000000"/>
              </a:solidFill>
              <a:latin typeface="+mj-lt"/>
            </a:rPr>
            <a:t>e.g</a:t>
          </a:r>
          <a:r>
            <a:rPr lang="fr-FR" sz="2000" i="1" kern="1200" dirty="0" smtClean="0">
              <a:solidFill>
                <a:srgbClr val="000000"/>
              </a:solidFill>
              <a:latin typeface="+mj-lt"/>
            </a:rPr>
            <a:t>. Antoine et al. 1996; </a:t>
          </a:r>
          <a:r>
            <a:rPr lang="fr-FR" sz="2000" i="1" kern="1200" dirty="0" err="1" smtClean="0">
              <a:solidFill>
                <a:srgbClr val="000000"/>
              </a:solidFill>
              <a:latin typeface="+mj-lt"/>
            </a:rPr>
            <a:t>Behrenfeld</a:t>
          </a:r>
          <a:r>
            <a:rPr lang="fr-FR" sz="2000" i="1" kern="1200" dirty="0" smtClean="0">
              <a:solidFill>
                <a:srgbClr val="000000"/>
              </a:solidFill>
              <a:latin typeface="+mj-lt"/>
            </a:rPr>
            <a:t> &amp; </a:t>
          </a:r>
          <a:r>
            <a:rPr lang="fr-FR" sz="2000" i="1" kern="1200" dirty="0" err="1" smtClean="0">
              <a:solidFill>
                <a:srgbClr val="000000"/>
              </a:solidFill>
              <a:latin typeface="+mj-lt"/>
            </a:rPr>
            <a:t>Falkowski</a:t>
          </a:r>
          <a:r>
            <a:rPr lang="fr-FR" sz="2000" i="1" kern="1200" dirty="0" smtClean="0">
              <a:solidFill>
                <a:srgbClr val="000000"/>
              </a:solidFill>
              <a:latin typeface="+mj-lt"/>
            </a:rPr>
            <a:t> 1997;  </a:t>
          </a:r>
          <a:r>
            <a:rPr lang="fr-FR" sz="2000" i="1" kern="1200" dirty="0" err="1" smtClean="0">
              <a:solidFill>
                <a:srgbClr val="000000"/>
              </a:solidFill>
              <a:latin typeface="+mj-lt"/>
            </a:rPr>
            <a:t>Westberry</a:t>
          </a:r>
          <a:r>
            <a:rPr lang="fr-FR" sz="2000" i="1" kern="1200" dirty="0" smtClean="0">
              <a:solidFill>
                <a:srgbClr val="000000"/>
              </a:solidFill>
              <a:latin typeface="+mj-lt"/>
            </a:rPr>
            <a:t> et al. 2008)</a:t>
          </a:r>
          <a:endParaRPr lang="en-US" sz="2000" kern="1200" baseline="30000" dirty="0">
            <a:solidFill>
              <a:srgbClr val="000000"/>
            </a:solidFill>
            <a:latin typeface="+mj-lt"/>
          </a:endParaRPr>
        </a:p>
      </dsp:txBody>
      <dsp:txXfrm>
        <a:off x="0" y="814428"/>
        <a:ext cx="8466138" cy="941850"/>
      </dsp:txXfrm>
    </dsp:sp>
    <dsp:sp modelId="{D5E1BBF7-EECA-B348-8EC2-24A7F2A9BAF1}">
      <dsp:nvSpPr>
        <dsp:cNvPr id="0" name=""/>
        <dsp:cNvSpPr/>
      </dsp:nvSpPr>
      <dsp:spPr>
        <a:xfrm>
          <a:off x="0" y="1756278"/>
          <a:ext cx="8466138" cy="608400"/>
        </a:xfrm>
        <a:prstGeom prst="roundRect">
          <a:avLst/>
        </a:prstGeom>
        <a:gradFill flip="none" rotWithShape="1">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100000" t="100000"/>
          </a:path>
          <a:tileRect r="-100000" b="-100000"/>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mj-lt"/>
            </a:rPr>
            <a:t>Group-specific primary production</a:t>
          </a:r>
          <a:endParaRPr lang="en-US" sz="2600" kern="1200" dirty="0">
            <a:latin typeface="+mj-lt"/>
          </a:endParaRPr>
        </a:p>
      </dsp:txBody>
      <dsp:txXfrm>
        <a:off x="0" y="1756278"/>
        <a:ext cx="8466138" cy="608400"/>
      </dsp:txXfrm>
    </dsp:sp>
    <dsp:sp modelId="{79195D70-EBA5-2E4A-91EC-F788E62116D1}">
      <dsp:nvSpPr>
        <dsp:cNvPr id="0" name=""/>
        <dsp:cNvSpPr/>
      </dsp:nvSpPr>
      <dsp:spPr>
        <a:xfrm>
          <a:off x="0" y="2364678"/>
          <a:ext cx="8466138"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80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smtClean="0">
              <a:latin typeface="+mj-lt"/>
            </a:rPr>
            <a:t>P</a:t>
          </a:r>
          <a:r>
            <a:rPr lang="en-US" sz="2000" kern="1200" baseline="-25000" dirty="0" err="1" smtClean="0">
              <a:latin typeface="+mj-lt"/>
            </a:rPr>
            <a:t>micro</a:t>
          </a:r>
          <a:r>
            <a:rPr lang="en-US" sz="2000" kern="1200" dirty="0" smtClean="0">
              <a:latin typeface="+mj-lt"/>
            </a:rPr>
            <a:t> (diatoms) 15 </a:t>
          </a:r>
          <a:r>
            <a:rPr lang="en-US" sz="2000" kern="1200" dirty="0" err="1" smtClean="0">
              <a:latin typeface="+mj-lt"/>
            </a:rPr>
            <a:t>Gt</a:t>
          </a:r>
          <a:r>
            <a:rPr lang="en-US" sz="2000" kern="1200" dirty="0" smtClean="0">
              <a:latin typeface="+mj-lt"/>
            </a:rPr>
            <a:t> C y</a:t>
          </a:r>
          <a:r>
            <a:rPr lang="en-US" sz="2000" kern="1200" baseline="30000" dirty="0" smtClean="0">
              <a:latin typeface="+mj-lt"/>
            </a:rPr>
            <a:t>-1</a:t>
          </a:r>
          <a:r>
            <a:rPr lang="en-US" sz="2000" kern="1200" dirty="0" smtClean="0">
              <a:latin typeface="+mj-lt"/>
            </a:rPr>
            <a:t> (32% of total)</a:t>
          </a:r>
          <a:endParaRPr lang="en-US" sz="2000" kern="1200" dirty="0">
            <a:latin typeface="+mj-lt"/>
          </a:endParaRPr>
        </a:p>
        <a:p>
          <a:pPr marL="228600" lvl="1" indent="-228600" algn="l" defTabSz="889000">
            <a:lnSpc>
              <a:spcPct val="90000"/>
            </a:lnSpc>
            <a:spcBef>
              <a:spcPct val="0"/>
            </a:spcBef>
            <a:spcAft>
              <a:spcPct val="20000"/>
            </a:spcAft>
            <a:buChar char="••"/>
          </a:pPr>
          <a:r>
            <a:rPr lang="en-US" sz="2000" kern="1200" dirty="0" err="1" smtClean="0">
              <a:latin typeface="+mj-lt"/>
            </a:rPr>
            <a:t>P</a:t>
          </a:r>
          <a:r>
            <a:rPr lang="en-US" sz="2000" kern="1200" baseline="-25000" dirty="0" err="1" smtClean="0">
              <a:latin typeface="+mj-lt"/>
            </a:rPr>
            <a:t>nano</a:t>
          </a:r>
          <a:r>
            <a:rPr lang="en-US" sz="2000" kern="1200" dirty="0" smtClean="0">
              <a:latin typeface="+mj-lt"/>
            </a:rPr>
            <a:t> (</a:t>
          </a:r>
          <a:r>
            <a:rPr lang="en-US" sz="2000" kern="1200" dirty="0" err="1" smtClean="0">
              <a:latin typeface="+mj-lt"/>
            </a:rPr>
            <a:t>prymnesiophytes</a:t>
          </a:r>
          <a:r>
            <a:rPr lang="en-US" sz="2000" kern="1200" dirty="0" smtClean="0">
              <a:latin typeface="+mj-lt"/>
            </a:rPr>
            <a:t>) 20 </a:t>
          </a:r>
          <a:r>
            <a:rPr lang="en-US" sz="2000" kern="1200" dirty="0" err="1" smtClean="0">
              <a:latin typeface="+mj-lt"/>
            </a:rPr>
            <a:t>Gt</a:t>
          </a:r>
          <a:r>
            <a:rPr lang="en-US" sz="2000" kern="1200" dirty="0" smtClean="0">
              <a:latin typeface="+mj-lt"/>
            </a:rPr>
            <a:t> C y</a:t>
          </a:r>
          <a:r>
            <a:rPr lang="en-US" sz="2000" kern="1200" baseline="30000" dirty="0" smtClean="0">
              <a:latin typeface="+mj-lt"/>
            </a:rPr>
            <a:t>-1</a:t>
          </a:r>
          <a:r>
            <a:rPr lang="en-US" sz="2000" kern="1200" dirty="0" smtClean="0">
              <a:latin typeface="+mj-lt"/>
            </a:rPr>
            <a:t> (44%)</a:t>
          </a:r>
          <a:endParaRPr lang="en-US" sz="2000" kern="1200" dirty="0">
            <a:latin typeface="+mj-lt"/>
          </a:endParaRPr>
        </a:p>
        <a:p>
          <a:pPr marL="228600" lvl="1" indent="-228600" algn="l" defTabSz="889000">
            <a:lnSpc>
              <a:spcPct val="90000"/>
            </a:lnSpc>
            <a:spcBef>
              <a:spcPct val="0"/>
            </a:spcBef>
            <a:spcAft>
              <a:spcPct val="20000"/>
            </a:spcAft>
            <a:buChar char="••"/>
          </a:pPr>
          <a:r>
            <a:rPr lang="en-US" sz="2000" kern="1200" dirty="0" err="1" smtClean="0">
              <a:latin typeface="+mj-lt"/>
            </a:rPr>
            <a:t>P</a:t>
          </a:r>
          <a:r>
            <a:rPr lang="en-US" sz="2000" kern="1200" baseline="-25000" dirty="0" err="1" smtClean="0">
              <a:latin typeface="+mj-lt"/>
            </a:rPr>
            <a:t>pico</a:t>
          </a:r>
          <a:r>
            <a:rPr lang="en-US" sz="2000" kern="1200" dirty="0" smtClean="0">
              <a:latin typeface="+mj-lt"/>
            </a:rPr>
            <a:t> (cyanobacteria) 11 </a:t>
          </a:r>
          <a:r>
            <a:rPr lang="en-US" sz="2000" kern="1200" dirty="0" err="1" smtClean="0">
              <a:latin typeface="+mj-lt"/>
            </a:rPr>
            <a:t>Gt</a:t>
          </a:r>
          <a:r>
            <a:rPr lang="en-US" sz="2000" kern="1200" dirty="0" smtClean="0">
              <a:latin typeface="+mj-lt"/>
            </a:rPr>
            <a:t> C y</a:t>
          </a:r>
          <a:r>
            <a:rPr lang="en-US" sz="2000" kern="1200" baseline="30000" dirty="0" smtClean="0">
              <a:latin typeface="+mj-lt"/>
            </a:rPr>
            <a:t>-1</a:t>
          </a:r>
          <a:r>
            <a:rPr lang="en-US" sz="2000" kern="1200" dirty="0" smtClean="0">
              <a:latin typeface="+mj-lt"/>
            </a:rPr>
            <a:t> (24%)</a:t>
          </a:r>
          <a:endParaRPr lang="en-US" sz="2000" kern="1200" dirty="0">
            <a:latin typeface="+mj-lt"/>
          </a:endParaRPr>
        </a:p>
      </dsp:txBody>
      <dsp:txXfrm>
        <a:off x="0" y="2364678"/>
        <a:ext cx="8466138" cy="995670"/>
      </dsp:txXfrm>
    </dsp:sp>
    <dsp:sp modelId="{0C56FE4C-B861-B041-81F6-ACE994DC0FA3}">
      <dsp:nvSpPr>
        <dsp:cNvPr id="0" name=""/>
        <dsp:cNvSpPr/>
      </dsp:nvSpPr>
      <dsp:spPr>
        <a:xfrm>
          <a:off x="0" y="3360348"/>
          <a:ext cx="8466138" cy="608400"/>
        </a:xfrm>
        <a:prstGeom prst="roundRect">
          <a:avLst/>
        </a:prstGeom>
        <a:gradFill flip="none" rotWithShape="1">
          <a:gsLst>
            <a:gs pos="0">
              <a:schemeClr val="accent1">
                <a:hueOff val="0"/>
                <a:satOff val="0"/>
                <a:lumOff val="0"/>
                <a:alphaOff val="0"/>
                <a:tint val="43000"/>
                <a:satMod val="165000"/>
              </a:schemeClr>
            </a:gs>
            <a:gs pos="20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100000" t="100000"/>
          </a:path>
          <a:tileRect r="-100000" b="-100000"/>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mj-lt"/>
            </a:rPr>
            <a:t>Carbon export towards deep oceans</a:t>
          </a:r>
          <a:endParaRPr lang="en-US" sz="2600" kern="1200" dirty="0">
            <a:latin typeface="+mj-lt"/>
          </a:endParaRPr>
        </a:p>
      </dsp:txBody>
      <dsp:txXfrm>
        <a:off x="0" y="3360348"/>
        <a:ext cx="8466138" cy="608400"/>
      </dsp:txXfrm>
    </dsp:sp>
    <dsp:sp modelId="{76009903-9731-DC4F-81E2-DAD5ED989E2E}">
      <dsp:nvSpPr>
        <dsp:cNvPr id="0" name=""/>
        <dsp:cNvSpPr/>
      </dsp:nvSpPr>
      <dsp:spPr>
        <a:xfrm>
          <a:off x="0" y="3968749"/>
          <a:ext cx="8466138"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80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r-FR" sz="2000" kern="1200" dirty="0" smtClean="0">
              <a:solidFill>
                <a:schemeClr val="tx1"/>
              </a:solidFill>
              <a:latin typeface="+mj-lt"/>
            </a:rPr>
            <a:t>10-16 Gt C y</a:t>
          </a:r>
          <a:r>
            <a:rPr lang="fr-FR" sz="2000" kern="1200" baseline="30000" dirty="0" smtClean="0">
              <a:solidFill>
                <a:schemeClr val="tx1"/>
              </a:solidFill>
              <a:latin typeface="+mj-lt"/>
            </a:rPr>
            <a:t>-1</a:t>
          </a:r>
          <a:r>
            <a:rPr lang="fr-FR" sz="2000" kern="1200" dirty="0" smtClean="0">
              <a:solidFill>
                <a:schemeClr val="tx1"/>
              </a:solidFill>
              <a:latin typeface="+mj-lt"/>
            </a:rPr>
            <a:t> (20-40%; </a:t>
          </a:r>
          <a:r>
            <a:rPr lang="fr-FR" sz="2000" i="1" kern="1200" dirty="0" err="1" smtClean="0">
              <a:solidFill>
                <a:schemeClr val="tx1"/>
              </a:solidFill>
              <a:latin typeface="+mj-lt"/>
            </a:rPr>
            <a:t>review</a:t>
          </a:r>
          <a:r>
            <a:rPr lang="fr-FR" sz="2000" i="1" kern="1200" dirty="0" smtClean="0">
              <a:solidFill>
                <a:schemeClr val="tx1"/>
              </a:solidFill>
              <a:latin typeface="+mj-lt"/>
            </a:rPr>
            <a:t> by Tr</a:t>
          </a:r>
          <a:r>
            <a:rPr lang="en-US" sz="2000" i="1" kern="1200" dirty="0" err="1" smtClean="0">
              <a:solidFill>
                <a:schemeClr val="tx1"/>
              </a:solidFill>
              <a:latin typeface="+mj-lt"/>
            </a:rPr>
            <a:t>é</a:t>
          </a:r>
          <a:r>
            <a:rPr lang="fr-FR" sz="2000" i="1" kern="1200" dirty="0" err="1" smtClean="0">
              <a:solidFill>
                <a:schemeClr val="tx1"/>
              </a:solidFill>
              <a:latin typeface="+mj-lt"/>
            </a:rPr>
            <a:t>guer</a:t>
          </a:r>
          <a:r>
            <a:rPr lang="fr-FR" sz="2000" i="1" kern="1200" dirty="0" smtClean="0">
              <a:solidFill>
                <a:schemeClr val="tx1"/>
              </a:solidFill>
              <a:latin typeface="+mj-lt"/>
            </a:rPr>
            <a:t> et al. 2003</a:t>
          </a:r>
          <a:r>
            <a:rPr lang="fr-FR" sz="2000" kern="1200" dirty="0" smtClean="0">
              <a:solidFill>
                <a:schemeClr val="tx1"/>
              </a:solidFill>
              <a:latin typeface="+mj-lt"/>
            </a:rPr>
            <a:t>)</a:t>
          </a:r>
          <a:endParaRPr lang="en-US" sz="2000" kern="1200" dirty="0">
            <a:solidFill>
              <a:schemeClr val="tx1"/>
            </a:solidFill>
            <a:latin typeface="+mj-lt"/>
          </a:endParaRPr>
        </a:p>
      </dsp:txBody>
      <dsp:txXfrm>
        <a:off x="0" y="3968749"/>
        <a:ext cx="8466138" cy="4305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8920E7-A45F-F141-B301-6C72ACC2FAD1}">
      <dsp:nvSpPr>
        <dsp:cNvPr id="0" name=""/>
        <dsp:cNvSpPr/>
      </dsp:nvSpPr>
      <dsp:spPr>
        <a:xfrm>
          <a:off x="65138" y="375760"/>
          <a:ext cx="2688532" cy="1423739"/>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i="1" kern="1200" dirty="0" smtClean="0">
              <a:latin typeface="+mj-lt"/>
            </a:rPr>
            <a:t>-Input dataset-</a:t>
          </a:r>
        </a:p>
        <a:p>
          <a:pPr lvl="0" algn="ctr" defTabSz="800100">
            <a:lnSpc>
              <a:spcPct val="90000"/>
            </a:lnSpc>
            <a:spcBef>
              <a:spcPct val="0"/>
            </a:spcBef>
            <a:spcAft>
              <a:spcPct val="35000"/>
            </a:spcAft>
          </a:pPr>
          <a:r>
            <a:rPr lang="en-US" sz="1800" kern="1200" dirty="0" smtClean="0">
              <a:latin typeface="+mj-lt"/>
            </a:rPr>
            <a:t>Pigment composition</a:t>
          </a:r>
          <a:endParaRPr lang="en-US" sz="1800" kern="1200" dirty="0">
            <a:latin typeface="+mj-lt"/>
          </a:endParaRPr>
        </a:p>
      </dsp:txBody>
      <dsp:txXfrm>
        <a:off x="65138" y="375760"/>
        <a:ext cx="2688532" cy="1423739"/>
      </dsp:txXfrm>
    </dsp:sp>
    <dsp:sp modelId="{9D3865ED-9662-1F40-A3EE-A239474CB7E6}">
      <dsp:nvSpPr>
        <dsp:cNvPr id="0" name=""/>
        <dsp:cNvSpPr/>
      </dsp:nvSpPr>
      <dsp:spPr>
        <a:xfrm rot="5230153" flipV="1">
          <a:off x="1198248" y="2250074"/>
          <a:ext cx="467280" cy="142755"/>
        </a:xfrm>
        <a:prstGeom prst="rightArrow">
          <a:avLst>
            <a:gd name="adj1" fmla="val 667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849E656-F3EE-344B-A893-CADE93ABC10B}">
      <dsp:nvSpPr>
        <dsp:cNvPr id="0" name=""/>
        <dsp:cNvSpPr/>
      </dsp:nvSpPr>
      <dsp:spPr>
        <a:xfrm>
          <a:off x="1689" y="2034746"/>
          <a:ext cx="2688532" cy="672133"/>
        </a:xfrm>
        <a:prstGeom prst="roundRect">
          <a:avLst>
            <a:gd name="adj" fmla="val 10000"/>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latin typeface="+mj-lt"/>
          </a:endParaRPr>
        </a:p>
      </dsp:txBody>
      <dsp:txXfrm>
        <a:off x="1689" y="2034746"/>
        <a:ext cx="2688532" cy="672133"/>
      </dsp:txXfrm>
    </dsp:sp>
    <dsp:sp modelId="{EF88EC38-E23A-2D40-9A99-D257826B100D}">
      <dsp:nvSpPr>
        <dsp:cNvPr id="0" name=""/>
        <dsp:cNvSpPr/>
      </dsp:nvSpPr>
      <dsp:spPr>
        <a:xfrm rot="5200190">
          <a:off x="1313344" y="2765690"/>
          <a:ext cx="118021" cy="117623"/>
        </a:xfrm>
        <a:prstGeom prst="rightArrow">
          <a:avLst>
            <a:gd name="adj1" fmla="val 66700"/>
            <a:gd name="adj2" fmla="val 50000"/>
          </a:avLst>
        </a:prstGeom>
        <a:no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4878C45-0B30-834A-ADCF-585512CF7893}">
      <dsp:nvSpPr>
        <dsp:cNvPr id="0" name=""/>
        <dsp:cNvSpPr/>
      </dsp:nvSpPr>
      <dsp:spPr>
        <a:xfrm>
          <a:off x="65138" y="2942125"/>
          <a:ext cx="2688532" cy="103821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Cluster analysis</a:t>
          </a:r>
        </a:p>
        <a:p>
          <a:pPr lvl="0" algn="ctr" defTabSz="800100">
            <a:lnSpc>
              <a:spcPct val="90000"/>
            </a:lnSpc>
            <a:spcBef>
              <a:spcPct val="0"/>
            </a:spcBef>
            <a:spcAft>
              <a:spcPct val="35000"/>
            </a:spcAft>
          </a:pPr>
          <a:r>
            <a:rPr lang="en-US" sz="1700" i="1" kern="1200" dirty="0" smtClean="0">
              <a:latin typeface="+mj-lt"/>
            </a:rPr>
            <a:t>-Reference classification-</a:t>
          </a:r>
          <a:endParaRPr lang="en-US" sz="1700" i="1" kern="1200" dirty="0">
            <a:latin typeface="+mj-lt"/>
          </a:endParaRPr>
        </a:p>
      </dsp:txBody>
      <dsp:txXfrm>
        <a:off x="65138" y="2942125"/>
        <a:ext cx="2688532" cy="1038217"/>
      </dsp:txXfrm>
    </dsp:sp>
    <dsp:sp modelId="{FC6497F9-8F46-A544-B886-9A6B2F6AC025}">
      <dsp:nvSpPr>
        <dsp:cNvPr id="0" name=""/>
        <dsp:cNvSpPr/>
      </dsp:nvSpPr>
      <dsp:spPr>
        <a:xfrm>
          <a:off x="3066616" y="375760"/>
          <a:ext cx="2688532" cy="1398339"/>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i="1" kern="1200" dirty="0" smtClean="0">
              <a:latin typeface="+mj-lt"/>
            </a:rPr>
            <a:t>-Input dataset-</a:t>
          </a:r>
        </a:p>
        <a:p>
          <a:pPr lvl="0" algn="ctr" defTabSz="800100">
            <a:lnSpc>
              <a:spcPct val="90000"/>
            </a:lnSpc>
            <a:spcBef>
              <a:spcPct val="0"/>
            </a:spcBef>
            <a:spcAft>
              <a:spcPct val="35000"/>
            </a:spcAft>
          </a:pPr>
          <a:r>
            <a:rPr lang="en-US" sz="1800" kern="1200" dirty="0" smtClean="0">
              <a:latin typeface="+mj-lt"/>
            </a:rPr>
            <a:t>Optical measurements (ocean reflectance </a:t>
          </a:r>
          <a:r>
            <a:rPr lang="en-US" sz="1800" kern="1200" smtClean="0">
              <a:latin typeface="+mj-lt"/>
            </a:rPr>
            <a:t>and absorption spectra)</a:t>
          </a:r>
          <a:endParaRPr lang="en-US" sz="1800" kern="1200" dirty="0">
            <a:latin typeface="+mj-lt"/>
          </a:endParaRPr>
        </a:p>
      </dsp:txBody>
      <dsp:txXfrm>
        <a:off x="3066616" y="375760"/>
        <a:ext cx="2688532" cy="1398339"/>
      </dsp:txXfrm>
    </dsp:sp>
    <dsp:sp modelId="{CC5DF04C-5370-C64F-BA1B-D1FB4A21FF84}">
      <dsp:nvSpPr>
        <dsp:cNvPr id="0" name=""/>
        <dsp:cNvSpPr/>
      </dsp:nvSpPr>
      <dsp:spPr>
        <a:xfrm rot="5400000">
          <a:off x="4352070" y="1832911"/>
          <a:ext cx="117623" cy="117623"/>
        </a:xfrm>
        <a:prstGeom prst="rightArrow">
          <a:avLst>
            <a:gd name="adj1" fmla="val 667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7932D1B-0BBE-F843-9768-8E011F9C5A3F}">
      <dsp:nvSpPr>
        <dsp:cNvPr id="0" name=""/>
        <dsp:cNvSpPr/>
      </dsp:nvSpPr>
      <dsp:spPr>
        <a:xfrm>
          <a:off x="3066616" y="2009346"/>
          <a:ext cx="2688532" cy="67213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tx2"/>
          </a:solidFill>
          <a:prstDash val="dash"/>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Derivative analysis</a:t>
          </a:r>
          <a:endParaRPr lang="en-US" sz="1800" kern="1200" dirty="0">
            <a:latin typeface="+mj-lt"/>
          </a:endParaRPr>
        </a:p>
      </dsp:txBody>
      <dsp:txXfrm>
        <a:off x="3066616" y="2009346"/>
        <a:ext cx="2688532" cy="672133"/>
      </dsp:txXfrm>
    </dsp:sp>
    <dsp:sp modelId="{6B10B5BF-A338-B349-9FB7-AF39D2881136}">
      <dsp:nvSpPr>
        <dsp:cNvPr id="0" name=""/>
        <dsp:cNvSpPr/>
      </dsp:nvSpPr>
      <dsp:spPr>
        <a:xfrm rot="5400000">
          <a:off x="4339369" y="2752991"/>
          <a:ext cx="143025" cy="117623"/>
        </a:xfrm>
        <a:prstGeom prst="rightArrow">
          <a:avLst>
            <a:gd name="adj1" fmla="val 667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181A5F5-6C24-214C-B0B8-7E365BD5FFEF}">
      <dsp:nvSpPr>
        <dsp:cNvPr id="0" name=""/>
        <dsp:cNvSpPr/>
      </dsp:nvSpPr>
      <dsp:spPr>
        <a:xfrm>
          <a:off x="3066616" y="2942127"/>
          <a:ext cx="2688532" cy="106361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Cluster analysis</a:t>
          </a:r>
          <a:endParaRPr lang="en-US" sz="1800" kern="1200" dirty="0">
            <a:latin typeface="+mj-lt"/>
          </a:endParaRPr>
        </a:p>
      </dsp:txBody>
      <dsp:txXfrm>
        <a:off x="3066616" y="2942127"/>
        <a:ext cx="2688532" cy="10636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4FC9369-7E0C-4EF9-BAB6-4ECF8B8AF5C6}" type="datetime1">
              <a:rPr lang="en-US"/>
              <a:pPr>
                <a:defRPr/>
              </a:pPr>
              <a:t>7/12/2010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2EA9F9A-7C65-48B3-95C0-B655E030D606}"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38339A5-ACB6-47D9-92D6-213ECB01E082}" type="datetime1">
              <a:rPr lang="en-US"/>
              <a:pPr>
                <a:defRPr/>
              </a:pPr>
              <a:t>7/12/2010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4966697-A5CC-41F7-B55D-8687337B86C5}"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 am going to give you an overview of our project whose objective is to assess the biodiversity of phytoplankton communities from optical remote sensing.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 In contrast to larger cells, picophytoplankton are typically found in relatively stable environmental conditions encountered in subtropical gyres, where they contribute 40-45% to total primary production, whereas they contribute only about 15% at higher latitudes.</a:t>
            </a:r>
            <a:endParaRPr lang="fr-FR"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 Nanoplankton show a very different distribution than that of the two other groups. They appear ubiquitous and account persistently for a significant fraction of primary production.  Overall they contribute 30% to 60% of total primary production.</a:t>
            </a:r>
          </a:p>
          <a:p>
            <a:pPr eaLnBrk="1" hangingPunct="1"/>
            <a:r>
              <a:rPr lang="en-US" smtClean="0"/>
              <a:t>- The nano- class mainly comprises prymnesiophytes, which form a very interesting group, in that they are able to grow in contrasted of environments, from stratified oligotrophic conditions encountered in subtropical gyres, to harsh conditions found in subantarctic waters in winter.</a:t>
            </a:r>
          </a:p>
          <a:p>
            <a:pPr eaLnBrk="1" hangingPunct="1"/>
            <a:r>
              <a:rPr lang="en-US" smtClean="0"/>
              <a:t>- A recent study by Liu et al. suggests that their ecological and taxonomical diversity may explain their success in open ocean waters.</a:t>
            </a:r>
            <a:endParaRPr lang="fr-FR"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xfrm>
            <a:off x="685800" y="4343400"/>
            <a:ext cx="5486400" cy="2862263"/>
          </a:xfrm>
          <a:noFill/>
        </p:spPr>
        <p:txBody>
          <a:bodyPr wrap="square" numCol="1" anchor="t" anchorCtr="0" compatLnSpc="1">
            <a:prstTxWarp prst="textNoShape">
              <a:avLst/>
            </a:prstTxWarp>
          </a:bodyPr>
          <a:lstStyle/>
          <a:p>
            <a:pPr eaLnBrk="1" hangingPunct="1"/>
            <a:r>
              <a:rPr lang="en-US" smtClean="0"/>
              <a:t>- In conclusion our group-specific approach enabled us to estimate, for the first time, satellite-based production rates specific to three major groups of phytoplankton on the global scale and to propose seasonal climatologies for these groups.</a:t>
            </a:r>
          </a:p>
          <a:p>
            <a:pPr eaLnBrk="1" hangingPunct="1">
              <a:buFontTx/>
              <a:buChar char="-"/>
            </a:pPr>
            <a:r>
              <a:rPr lang="en-US" smtClean="0"/>
              <a:t> Such information represent a significant contribution to our ability to understand and quantify carbon cycle as, for example, global fields of primary production associated with different phytoplankton groups are key elements required to parameterize and validate new biogeochemical models that include explicitly several functional types of phytoplankton.</a:t>
            </a:r>
          </a:p>
          <a:p>
            <a:pPr eaLnBrk="1" hangingPunct="1"/>
            <a:r>
              <a:rPr lang="en-US" smtClean="0"/>
              <a:t>- These estimates also provide a benchmark for monitoring the response of pelagic ecosystems to climate changes in terms of change in terms of biodiversity of phytoplankton communities and associated carbon fluxes.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 Typically, however, chlorophyll-based approaches describe general trends and patterns across various oceanic regimes but may not fully account for specific local conditions.</a:t>
            </a:r>
          </a:p>
          <a:p>
            <a:pPr eaLnBrk="1" hangingPunct="1">
              <a:buFontTx/>
              <a:buChar char="-"/>
            </a:pPr>
            <a:r>
              <a:rPr lang="en-US" smtClean="0"/>
              <a:t> Therefore new approaches going beyond current ones need to be developed.</a:t>
            </a:r>
          </a:p>
          <a:p>
            <a:pPr eaLnBrk="1" hangingPunct="1"/>
            <a:r>
              <a:rPr lang="en-US" smtClean="0"/>
              <a:t>- In particular, in recent years, hyperspectral optical measurements have matured into one of the most powerful and fastest growing technologies in the field of remote sensing and represent a promising approach for assessing the composition of phytoplankton communities.</a:t>
            </a:r>
          </a:p>
          <a:p>
            <a:pPr eaLnBrk="1" hangingPunct="1"/>
            <a:r>
              <a:rPr lang="en-US" smtClean="0"/>
              <a:t>- Yet they remain largely unexplored for open ocean applications.</a:t>
            </a:r>
          </a:p>
          <a:p>
            <a:pPr eaLnBrk="1" hangingPunct="1"/>
            <a:r>
              <a:rPr lang="en-US" smtClean="0"/>
              <a:t>- That brings us to the second component of our project whose objective is to explore the potential of hyperspectral optical measurements for distinguishing phytoplankton assemblage.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 We have done an analysis using a relatively small set of data collected in eastern Atlantic open ocean waters, that includes measurements of phytoplankton pigments and of reflectance and absorption spectra.</a:t>
            </a:r>
          </a:p>
          <a:p>
            <a:pPr eaLnBrk="1" hangingPunct="1"/>
            <a:r>
              <a:rPr lang="en-US" smtClean="0"/>
              <a:t>- First sampling stations were classified based on phytoplankton pigments which can serve as biomarkers of phytoplankton community composition.</a:t>
            </a:r>
          </a:p>
          <a:p>
            <a:pPr eaLnBrk="1" hangingPunct="1"/>
            <a:r>
              <a:rPr lang="en-US" smtClean="0"/>
              <a:t>- Then the stations were classified based on optical measurements.</a:t>
            </a:r>
          </a:p>
          <a:p>
            <a:pPr eaLnBrk="1" hangingPunct="1"/>
            <a:r>
              <a:rPr lang="en-US" smtClean="0"/>
              <a:t>- When comparing both classifications, we found the highest degree of similarity between the pigment-based and optical-based classification when hyperspectral derivative data were used.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 As we are speaking, we are completing our second cruise in the Atlantic Ocean from Punta Arenas to Bremerhaven.</a:t>
            </a:r>
          </a:p>
          <a:p>
            <a:pPr eaLnBrk="1" hangingPunct="1"/>
            <a:r>
              <a:rPr lang="en-US" smtClean="0"/>
              <a:t>- From this cruise we expect to have a large dataset to pursue our work on the hyperspectral approach.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 So why are we interested in studying phytoplankton diversity?</a:t>
            </a:r>
          </a:p>
          <a:p>
            <a:pPr eaLnBrk="1" hangingPunct="1"/>
            <a:r>
              <a:rPr lang="en-US" smtClean="0"/>
              <a:t>- The phytoplankton community composition influences important biogeochemical processes since it regulates not only the efficiency of carbon fixation but also the fate of carbon fixed via photosynthesis and, therefore, carbon export and biological pump.</a:t>
            </a:r>
          </a:p>
          <a:p>
            <a:pPr eaLnBrk="1" hangingPunct="1"/>
            <a:r>
              <a:rPr lang="en-US" smtClean="0"/>
              <a:t>- So if we are to deepen our understanding of marine biogeochemical cycles and improve modeling capabilities, it is fundamental to assess the distribution and variability of major phytoplankton groups on spatial and time scales relevant to environmental and climate changes.</a:t>
            </a:r>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 The underlying objective of our project is to estimate the diversity of phytoplankton communities from optical measurements. To do so we propose two main approaches.</a:t>
            </a:r>
          </a:p>
          <a:p>
            <a:pPr eaLnBrk="1" hangingPunct="1"/>
            <a:r>
              <a:rPr lang="en-US" smtClean="0"/>
              <a:t>- First we propose to exploit an existing Chla-based (that is ocean color based) approach and apply it to the 10-year time series of SeaWiFS data to estimate primary production specific of three major phytoplankton groups in the world’s open oceans.</a:t>
            </a:r>
          </a:p>
          <a:p>
            <a:pPr eaLnBrk="1" hangingPunct="1"/>
            <a:r>
              <a:rPr lang="en-US" smtClean="0"/>
              <a:t>- Second we propose to explore the potential of hyperspectral optical measurements for discriminating open ocean environments in terms of different phytoplankton groups.</a:t>
            </a:r>
          </a:p>
          <a:p>
            <a:pPr eaLnBrk="1" hangingPunct="1"/>
            <a:r>
              <a:rPr lang="en-US" smtClean="0"/>
              <a:t>- This talk will focus primarily on component 1 of our project and at the end I will give a very short overview of component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 Satellite remote sensing of ocean color consistutes a very useful tool since it provides information on surface Chla concentration, which is a proxy for phytoplankton biomass, on a practically global spatial scale, with a temporal resolution about a day to a decade.</a:t>
            </a:r>
          </a:p>
          <a:p>
            <a:pPr eaLnBrk="1" hangingPunct="1">
              <a:buFontTx/>
              <a:buChar char="-"/>
            </a:pPr>
            <a:r>
              <a:rPr lang="en-GB" smtClean="0"/>
              <a:t> T</a:t>
            </a:r>
            <a:r>
              <a:rPr lang="en-US" smtClean="0"/>
              <a:t>he development of algorithms for discriminating distinct groups from ocean color has recently become an area of active research. </a:t>
            </a:r>
            <a:r>
              <a:rPr lang="en-GB" smtClean="0"/>
              <a:t>Several approaches were developed that provide information in terms of a dominant phytoplankton group or in terms of Chla biomass of several groups in the surface layer or in the euphotic zone.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 </a:t>
            </a:r>
            <a:r>
              <a:rPr lang="en-US" smtClean="0"/>
              <a:t>Though important and valuable, such information do not allow a direct quantification of the impact of each group on carbon fluxes and biological pump.</a:t>
            </a:r>
          </a:p>
          <a:p>
            <a:pPr eaLnBrk="1" hangingPunct="1"/>
            <a:r>
              <a:rPr lang="en-US" smtClean="0"/>
              <a:t>- So the next step is to estimate primary production specific to each group constituting the phytoplankton assemblage.</a:t>
            </a:r>
          </a:p>
          <a:p>
            <a:pPr eaLnBrk="1" hangingPunct="1"/>
            <a:r>
              <a:rPr lang="en-US" smtClean="0"/>
              <a:t>- This may feasible by using a typical primary production model applicable to ocean color data.</a:t>
            </a:r>
          </a:p>
          <a:p>
            <a:pPr eaLnBrk="1" hangingPunct="1">
              <a:buFontTx/>
              <a:buChar char="-"/>
            </a:pPr>
            <a:r>
              <a:rPr lang="en-US" smtClean="0"/>
              <a:t> Such models can be described in the form of this generic equation, where P is the primary production and Chla is the concentration of Chla at a depth z and a time t.</a:t>
            </a:r>
          </a:p>
          <a:p>
            <a:pPr eaLnBrk="1" hangingPunct="1"/>
            <a:r>
              <a:rPr lang="en-US" smtClean="0"/>
              <a:t>- We can see that P depends on PAR, which is the irradiance available for photosynthesis, and on two photophysiological parameters: a*, the phytoplankton specific absorption coefficient (normalized to the Chl concentration) and Φc, the quantum yield for carbon fixation, so that this product represents the solar energy absorbed by the algal biomass, while Φc converts the absorbed energy into chemical energy, that is carbon.</a:t>
            </a:r>
            <a:endParaRPr lang="fr-FR"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 In order to apply such a model at the phytoplankton group level we need two kinds of information.</a:t>
            </a:r>
          </a:p>
          <a:p>
            <a:pPr eaLnBrk="1" hangingPunct="1"/>
            <a:r>
              <a:rPr lang="en-US" smtClean="0"/>
              <a:t>- First we need the Chla biomass of each phytoplankton group and its vertical distribution within the water column.</a:t>
            </a:r>
          </a:p>
          <a:p>
            <a:pPr eaLnBrk="1" hangingPunct="1">
              <a:buFontTx/>
              <a:buChar char="-"/>
            </a:pPr>
            <a:r>
              <a:rPr lang="en-US" smtClean="0"/>
              <a:t> Second we need to photophysiological properties specific to each group of phytoplankton.</a:t>
            </a:r>
          </a:p>
          <a:p>
            <a:pPr eaLnBrk="1" hangingPunct="1">
              <a:buFontTx/>
              <a:buChar char="-"/>
            </a:pPr>
            <a:r>
              <a:rPr lang="en-US" smtClean="0"/>
              <a:t> In the past we have developed methods that provide these kinds of information and that were specifically designed for application to ocean color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 So here we are going to exploit this approach that we have developed in the past and apply it to the 10-year SeaWiFS time series of ocean color data  to estimate group-specific primary production in the world’s ocean.</a:t>
            </a:r>
          </a:p>
          <a:p>
            <a:pPr eaLnBrk="1" hangingPunct="1"/>
            <a:r>
              <a:rPr lang="en-GB" smtClean="0"/>
              <a:t>- The principle of this application is very simple. For each pixel of a SeaWiFS composite we have a value of surface Chla. This value is used in our parameterization to infer vertical profiles of Chla associated to each group.</a:t>
            </a:r>
          </a:p>
          <a:p>
            <a:pPr eaLnBrk="1" hangingPunct="1">
              <a:buFontTx/>
              <a:buChar char="-"/>
            </a:pPr>
            <a:r>
              <a:rPr lang="en-GB" smtClean="0"/>
              <a:t> Then the photophysiological parameters specific to each group are selected, and used as input parameters to a bio-optical primary production model to compute group-specific primary production.</a:t>
            </a:r>
          </a:p>
          <a:p>
            <a:pPr eaLnBrk="1" hangingPunct="1">
              <a:buFontTx/>
              <a:buChar char="-"/>
            </a:pPr>
            <a:r>
              <a:rPr lang="en-GB" smtClean="0"/>
              <a:t> Here I am going to present climatological primary production rates, that is average values calculated over the 10-year time series. These climatogical results represent only a portion of this work as in our paper we have also analysed interannual variations in the global ocean and in two selected regions.</a:t>
            </a:r>
            <a:endParaRPr lang="fr-FR"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 First let’s have a look at the global annual estimate of total primary production, obtained by summing the contribution of our three phytoplankton groups. Our approach yields a value of 46 Gt C y-1, which falls within the range of previously published estimates, from 36 to 56 Gt C y-1.</a:t>
            </a:r>
          </a:p>
          <a:p>
            <a:pPr eaLnBrk="1" hangingPunct="1"/>
            <a:r>
              <a:rPr lang="en-US" smtClean="0"/>
              <a:t>- Annual global estimates of class-specific primary production amount to 15 Gt C yr-1 (32% of total), 20 Gt C yr-1 (44%), and 11 Gt C yr-1 (24%) for micro-, nano-, and picophytoplankton, respectively.  </a:t>
            </a:r>
          </a:p>
          <a:p>
            <a:pPr eaLnBrk="1" hangingPunct="1">
              <a:buFontTx/>
              <a:buChar char="-"/>
            </a:pPr>
            <a:r>
              <a:rPr lang="en-US" smtClean="0"/>
              <a:t>Interestingly, our estimate of primary production associated with microphytoplankton compares with current estimates of export flux of carbon out of the euphotic zone (10-16 Gt C yr-1, or 20-40% of the total primary production), which is consistent with the view that, on large spatial and time scales, diatoms play a dominant role in new primary production, which is subsequently available for higher trophic levels and carbon export to the deep ocean. This highlights the potential of microphytoplankton-specific production estimate as a valuable biogeochemical indicator.</a:t>
            </a:r>
            <a:endParaRPr lang="fr-FR"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 Results are presented here as seasonal climatology for winter and summer.</a:t>
            </a:r>
          </a:p>
          <a:p>
            <a:pPr eaLnBrk="1" hangingPunct="1"/>
            <a:r>
              <a:rPr lang="en-US" smtClean="0"/>
              <a:t>- These maps show patterns consistent with current knowledge on the distribution of phytoplankton groups in the world’s oceans.</a:t>
            </a:r>
          </a:p>
          <a:p>
            <a:pPr eaLnBrk="1" hangingPunct="1"/>
            <a:r>
              <a:rPr lang="en-US" smtClean="0"/>
              <a:t>- Microphytoplankton, mainly diatoms, are known to develop preferentially in dynamic environments where light and fresh nutrients are available. This is the case in temperate and subpolar latitudes in the spring-summer season, especially in the North Atlantic where they contribute more than 50% of total primary production. </a:t>
            </a:r>
          </a:p>
          <a:p>
            <a:pPr eaLnBrk="1" hangingPunct="1">
              <a:buFontTx/>
              <a:buChar char="-"/>
            </a:pPr>
            <a:r>
              <a:rPr lang="en-US" smtClean="0"/>
              <a:t>These favorable conditions are also observed in coastal upwelling regions, where the contribution of microplankton reach up to 1 g C m-2 d-1 or 70% of total production year-round.</a:t>
            </a:r>
          </a:p>
          <a:p>
            <a:pPr eaLnBrk="1" hangingPunct="1">
              <a:buFontTx/>
              <a:buChar char="-"/>
            </a:pPr>
            <a:r>
              <a:rPr lang="en-US" smtClean="0"/>
              <a:t> Their contribution reduces drastically in subtropical gyres, with minimum rates, of about 0.02-0.03 g C m-2 d-1 in the center of the South Pacific Subtropical Gyre.</a:t>
            </a:r>
            <a:endParaRPr lang="fr-FR"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544EE8CA-1564-4BD8-87F3-9EE74F073627}" type="datetime1">
              <a:rPr lang="en-US"/>
              <a:pPr>
                <a:defRPr/>
              </a:pPr>
              <a:t>7/12/2010</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defRPr sz="1800">
                <a:solidFill>
                  <a:schemeClr val="bg1"/>
                </a:solidFill>
              </a:defRPr>
            </a:lvl1pPr>
          </a:lstStyle>
          <a:p>
            <a:pPr>
              <a:defRPr/>
            </a:pPr>
            <a:fld id="{F4AEA152-4202-40DA-AD12-5947C8016B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3DC91F7-52EC-4A9C-A6E8-BF22AD753787}" type="datetime1">
              <a:rPr lang="en-US"/>
              <a:pPr>
                <a:defRPr/>
              </a:pPr>
              <a:t>7/12/2010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D392869-1FFF-489C-9C9C-1B4DC6C609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0C898F8-E867-4D17-A779-6EB55FE0A190}" type="datetime1">
              <a:rPr lang="en-US"/>
              <a:pPr>
                <a:defRPr/>
              </a:pPr>
              <a:t>7/12/2010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CBD25D-5568-4B14-9D59-73D3EC65EA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03DC7F3-8FC2-4124-955E-44C86351A50C}" type="datetime1">
              <a:rPr lang="en-US"/>
              <a:pPr>
                <a:defRPr/>
              </a:pPr>
              <a:t>7/12/2010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3DE6642-4939-426E-9B4C-429DF38247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EFFE10C7-40AE-4461-8F77-1B53813131BF}" type="datetime1">
              <a:rPr lang="en-US"/>
              <a:pPr>
                <a:defRPr/>
              </a:pPr>
              <a:t>7/12/2010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9C03BD5-CC2C-4508-A5FB-8BB2C09621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3377179-9DBD-49BA-B641-385F5C114533}" type="datetime1">
              <a:rPr lang="en-US"/>
              <a:pPr>
                <a:defRPr/>
              </a:pPr>
              <a:t>7/12/2010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B2494B3-5AE1-408B-967A-1A6E1B0EBE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a:lstStyle>
            <a:lvl1pPr>
              <a:defRPr/>
            </a:lvl1pPr>
          </a:lstStyle>
          <a:p>
            <a:pPr>
              <a:defRPr/>
            </a:pPr>
            <a:fld id="{8773810E-853B-4D76-B59E-CD00B58BC7E3}" type="datetime1">
              <a:rPr lang="en-US"/>
              <a:pPr>
                <a:defRPr/>
              </a:pPr>
              <a:t>7/12/2010</a:t>
            </a:fld>
            <a:endParaRPr lang="en-US"/>
          </a:p>
        </p:txBody>
      </p:sp>
      <p:sp>
        <p:nvSpPr>
          <p:cNvPr id="8" name="Slide Number Placeholder 26"/>
          <p:cNvSpPr>
            <a:spLocks noGrp="1"/>
          </p:cNvSpPr>
          <p:nvPr>
            <p:ph type="sldNum" sz="quarter" idx="11"/>
          </p:nvPr>
        </p:nvSpPr>
        <p:spPr/>
        <p:txBody>
          <a:bodyPr/>
          <a:lstStyle>
            <a:lvl1pPr>
              <a:defRPr/>
            </a:lvl1pPr>
          </a:lstStyle>
          <a:p>
            <a:pPr>
              <a:defRPr/>
            </a:pPr>
            <a:fld id="{4D7BFB18-2E8D-4F35-99C8-69ACFDAB961B}"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B31346BD-4D63-41C6-BEF5-FE4A28A1B9C9}" type="datetime1">
              <a:rPr lang="en-US"/>
              <a:pPr>
                <a:defRPr/>
              </a:pPr>
              <a:t>7/12/2010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1D8779C-FAE7-4C6A-96A8-2D4A389B03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C85B376-94DC-4052-AD45-68A236A9D3F9}" type="datetime1">
              <a:rPr lang="en-US"/>
              <a:pPr>
                <a:defRPr/>
              </a:pPr>
              <a:t>7/12/2010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3122E1B-05B7-4EE7-BCB3-97CC0E3A1C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6403D46-20A5-4EEA-8AE0-E5C1F1A8D558}" type="datetime1">
              <a:rPr lang="en-US"/>
              <a:pPr>
                <a:defRPr/>
              </a:pPr>
              <a:t>7/12/2010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0C4947C-5CE2-4909-8507-114364C28E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643F678C-86AF-4AE1-92AF-3FAE5E3206C5}" type="datetime1">
              <a:rPr lang="en-US"/>
              <a:pPr>
                <a:defRPr/>
              </a:pPr>
              <a:t>7/12/2010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9583E37-D226-4135-8C82-AA5E3CA117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800">
                <a:solidFill>
                  <a:schemeClr val="accent2"/>
                </a:solidFill>
                <a:latin typeface="Georgia" charset="0"/>
              </a:defRPr>
            </a:lvl1pPr>
          </a:lstStyle>
          <a:p>
            <a:pPr>
              <a:defRPr/>
            </a:pPr>
            <a:fld id="{A289F3A6-F62C-4836-BCCA-8B5A03810CD0}" type="datetime1">
              <a:rPr lang="en-US"/>
              <a:pPr>
                <a:defRPr/>
              </a:pPr>
              <a:t>7/12/2010</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8174038" y="-61913"/>
            <a:ext cx="762000" cy="366713"/>
          </a:xfrm>
          <a:prstGeom prst="rect">
            <a:avLst/>
          </a:prstGeom>
        </p:spPr>
        <p:txBody>
          <a:bodyPr vert="horz" wrap="square" lIns="91440" tIns="45720" rIns="91440" bIns="45720" numCol="1" anchor="b" anchorCtr="0" compatLnSpc="1">
            <a:prstTxWarp prst="textNoShape">
              <a:avLst/>
            </a:prstTxWarp>
          </a:bodyPr>
          <a:lstStyle>
            <a:lvl1pPr algn="r">
              <a:defRPr sz="1600">
                <a:solidFill>
                  <a:srgbClr val="FFFFFF"/>
                </a:solidFill>
                <a:latin typeface="Cambria" charset="0"/>
              </a:defRPr>
            </a:lvl1pPr>
          </a:lstStyle>
          <a:p>
            <a:pPr>
              <a:defRPr/>
            </a:pPr>
            <a:fld id="{C4F8FB13-3BE0-4E82-AFE5-1FB2EA2C2D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8" r:id="rId1"/>
    <p:sldLayoutId id="2147483840" r:id="rId2"/>
    <p:sldLayoutId id="2147483841" r:id="rId3"/>
    <p:sldLayoutId id="2147483842" r:id="rId4"/>
    <p:sldLayoutId id="2147483849" r:id="rId5"/>
    <p:sldLayoutId id="2147483850" r:id="rId6"/>
    <p:sldLayoutId id="2147483843" r:id="rId7"/>
    <p:sldLayoutId id="2147483844" r:id="rId8"/>
    <p:sldLayoutId id="2147483845" r:id="rId9"/>
    <p:sldLayoutId id="2147483846" r:id="rId10"/>
    <p:sldLayoutId id="2147483847" r:id="rId11"/>
  </p:sldLayoutIdLst>
  <p:hf hdr="0" ftr="0" dt="0"/>
  <p:txStyles>
    <p:titleStyle>
      <a:lvl1pPr algn="ctr" rtl="0" eaLnBrk="0" fontAlgn="base" hangingPunct="0">
        <a:spcBef>
          <a:spcPct val="0"/>
        </a:spcBef>
        <a:spcAft>
          <a:spcPct val="0"/>
        </a:spcAft>
        <a:defRPr sz="4000" kern="1200" cap="small">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chemeClr val="tx2"/>
          </a:solidFill>
          <a:latin typeface="Trebuchet MS" charset="0"/>
          <a:ea typeface="ＭＳ Ｐゴシック" charset="-128"/>
          <a:cs typeface="ＭＳ Ｐゴシック" charset="-128"/>
        </a:defRPr>
      </a:lvl2pPr>
      <a:lvl3pPr algn="ctr" rtl="0" eaLnBrk="0" fontAlgn="base" hangingPunct="0">
        <a:spcBef>
          <a:spcPct val="0"/>
        </a:spcBef>
        <a:spcAft>
          <a:spcPct val="0"/>
        </a:spcAft>
        <a:defRPr sz="4000">
          <a:solidFill>
            <a:schemeClr val="tx2"/>
          </a:solidFill>
          <a:latin typeface="Trebuchet MS" charset="0"/>
          <a:ea typeface="ＭＳ Ｐゴシック" charset="-128"/>
          <a:cs typeface="ＭＳ Ｐゴシック" charset="-128"/>
        </a:defRPr>
      </a:lvl3pPr>
      <a:lvl4pPr algn="ctr" rtl="0" eaLnBrk="0" fontAlgn="base" hangingPunct="0">
        <a:spcBef>
          <a:spcPct val="0"/>
        </a:spcBef>
        <a:spcAft>
          <a:spcPct val="0"/>
        </a:spcAft>
        <a:defRPr sz="4000">
          <a:solidFill>
            <a:schemeClr val="tx2"/>
          </a:solidFill>
          <a:latin typeface="Trebuchet MS" charset="0"/>
          <a:ea typeface="ＭＳ Ｐゴシック" charset="-128"/>
          <a:cs typeface="ＭＳ Ｐゴシック" charset="-128"/>
        </a:defRPr>
      </a:lvl4pPr>
      <a:lvl5pPr algn="ctr" rtl="0" eaLnBrk="0" fontAlgn="base" hangingPunct="0">
        <a:spcBef>
          <a:spcPct val="0"/>
        </a:spcBef>
        <a:spcAft>
          <a:spcPct val="0"/>
        </a:spcAft>
        <a:defRPr sz="4000">
          <a:solidFill>
            <a:schemeClr val="tx2"/>
          </a:solidFill>
          <a:latin typeface="Trebuchet MS"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Trebuchet MS"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Trebuchet MS"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Trebuchet MS"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Trebuchet MS" charset="0"/>
          <a:ea typeface="ＭＳ Ｐゴシック" charset="-128"/>
          <a:cs typeface="ＭＳ Ｐゴシック" charset="-128"/>
        </a:defRPr>
      </a:lvl9pPr>
    </p:titleStyle>
    <p:bodyStyle>
      <a:lvl1pPr marL="365125" indent="-255588" algn="l" rtl="0" eaLnBrk="0" fontAlgn="base" hangingPunct="0">
        <a:spcBef>
          <a:spcPts val="300"/>
        </a:spcBef>
        <a:spcAft>
          <a:spcPct val="0"/>
        </a:spcAft>
        <a:buClr>
          <a:srgbClr val="A04DA3"/>
        </a:buClr>
        <a:buFont typeface="Georgia" charset="0"/>
        <a:buChar char="•"/>
        <a:defRPr sz="2800" kern="1200">
          <a:solidFill>
            <a:schemeClr val="tx1"/>
          </a:solidFill>
          <a:latin typeface="+mj-lt"/>
          <a:ea typeface="ＭＳ Ｐゴシック" charset="-128"/>
          <a:cs typeface="ＭＳ Ｐゴシック" charset="-128"/>
        </a:defRPr>
      </a:lvl1pPr>
      <a:lvl2pPr marL="657225" indent="-246063" algn="l" rtl="0" eaLnBrk="0" fontAlgn="base" hangingPunct="0">
        <a:spcBef>
          <a:spcPts val="300"/>
        </a:spcBef>
        <a:spcAft>
          <a:spcPct val="0"/>
        </a:spcAft>
        <a:buClr>
          <a:schemeClr val="accent2"/>
        </a:buClr>
        <a:buFont typeface="Georgia" charset="0"/>
        <a:buChar char="▫"/>
        <a:defRPr sz="2600" kern="1200">
          <a:solidFill>
            <a:schemeClr val="accent2"/>
          </a:solidFill>
          <a:latin typeface="+mj-lt"/>
          <a:ea typeface="ＭＳ Ｐゴシック" charset="-128"/>
          <a:cs typeface="+mn-cs"/>
        </a:defRPr>
      </a:lvl2pPr>
      <a:lvl3pPr marL="922338" indent="-219075" algn="l" rtl="0" eaLnBrk="0" fontAlgn="base" hangingPunct="0">
        <a:spcBef>
          <a:spcPts val="300"/>
        </a:spcBef>
        <a:spcAft>
          <a:spcPct val="0"/>
        </a:spcAft>
        <a:buClr>
          <a:schemeClr val="accent1"/>
        </a:buClr>
        <a:buFont typeface="Wingdings 2" charset="2"/>
        <a:buChar char=""/>
        <a:defRPr sz="2400" kern="1200">
          <a:solidFill>
            <a:schemeClr val="accent1"/>
          </a:solidFill>
          <a:latin typeface="+mj-lt"/>
          <a:ea typeface="ＭＳ Ｐゴシック" charset="-128"/>
          <a:cs typeface="+mn-cs"/>
        </a:defRPr>
      </a:lvl3pPr>
      <a:lvl4pPr marL="1179513" indent="-200025" algn="l" rtl="0" eaLnBrk="0" fontAlgn="base" hangingPunct="0">
        <a:spcBef>
          <a:spcPts val="300"/>
        </a:spcBef>
        <a:spcAft>
          <a:spcPct val="0"/>
        </a:spcAft>
        <a:buClr>
          <a:schemeClr val="accent1"/>
        </a:buClr>
        <a:buFont typeface="Wingdings 2" charset="2"/>
        <a:buChar char=""/>
        <a:defRPr sz="2200" kern="1200">
          <a:solidFill>
            <a:schemeClr val="accent1"/>
          </a:solidFill>
          <a:latin typeface="+mj-lt"/>
          <a:ea typeface="ＭＳ Ｐゴシック" charset="-128"/>
          <a:cs typeface="+mn-cs"/>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mj-lt"/>
          <a:ea typeface="ＭＳ Ｐゴシック"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2217738"/>
            <a:ext cx="8001000" cy="1470025"/>
          </a:xfrm>
        </p:spPr>
        <p:txBody>
          <a:bodyPr/>
          <a:lstStyle/>
          <a:p>
            <a:pPr eaLnBrk="1" hangingPunct="1"/>
            <a:r>
              <a:rPr lang="en-US" sz="4000" b="1" cap="none" smtClean="0"/>
              <a:t>ASSESSING BIODIVERSITY OF PHYTOPLANKTON COMMUNITIES FROM OPTICAL REMOTE SENSING</a:t>
            </a:r>
          </a:p>
        </p:txBody>
      </p:sp>
      <p:sp>
        <p:nvSpPr>
          <p:cNvPr id="5123" name="Subtitle 2"/>
          <p:cNvSpPr>
            <a:spLocks noGrp="1"/>
          </p:cNvSpPr>
          <p:nvPr>
            <p:ph type="subTitle" idx="1"/>
          </p:nvPr>
        </p:nvSpPr>
        <p:spPr>
          <a:xfrm>
            <a:off x="457200" y="4113213"/>
            <a:ext cx="7732713" cy="1752600"/>
          </a:xfrm>
        </p:spPr>
        <p:txBody>
          <a:bodyPr/>
          <a:lstStyle/>
          <a:p>
            <a:pPr marL="63500" eaLnBrk="1" hangingPunct="1"/>
            <a:r>
              <a:rPr lang="en-US" b="1" smtClean="0">
                <a:latin typeface="Cambria" charset="0"/>
              </a:rPr>
              <a:t>Julia Uitz, Dariusz Stramski, and Rick A. Reynolds</a:t>
            </a:r>
          </a:p>
          <a:p>
            <a:pPr marL="63500" eaLnBrk="1" hangingPunct="1"/>
            <a:r>
              <a:rPr lang="en-US" smtClean="0">
                <a:latin typeface="Cambria" charset="0"/>
              </a:rPr>
              <a:t>Scripps Institution of Oceanography</a:t>
            </a:r>
          </a:p>
          <a:p>
            <a:pPr marL="63500" eaLnBrk="1" hangingPunct="1"/>
            <a:r>
              <a:rPr lang="en-US" smtClean="0">
                <a:latin typeface="Cambria" charset="0"/>
              </a:rPr>
              <a:t>University of California San Diego</a:t>
            </a:r>
          </a:p>
        </p:txBody>
      </p:sp>
      <p:sp>
        <p:nvSpPr>
          <p:cNvPr id="5124" name="TextBox 3"/>
          <p:cNvSpPr txBox="1">
            <a:spLocks noChangeArrowheads="1"/>
          </p:cNvSpPr>
          <p:nvPr/>
        </p:nvSpPr>
        <p:spPr bwMode="auto">
          <a:xfrm>
            <a:off x="1692275" y="6491288"/>
            <a:ext cx="6021388" cy="338137"/>
          </a:xfrm>
          <a:prstGeom prst="rect">
            <a:avLst/>
          </a:prstGeom>
          <a:noFill/>
          <a:ln w="9525">
            <a:noFill/>
            <a:miter lim="800000"/>
            <a:headEnd/>
            <a:tailEnd/>
          </a:ln>
        </p:spPr>
        <p:txBody>
          <a:bodyPr wrap="none">
            <a:spAutoFit/>
          </a:bodyPr>
          <a:lstStyle/>
          <a:p>
            <a:r>
              <a:rPr lang="en-US" sz="1600">
                <a:solidFill>
                  <a:schemeClr val="tx2"/>
                </a:solidFill>
                <a:latin typeface="Georgia" charset="0"/>
              </a:rPr>
              <a:t>NASA Biodiversity Team Meeting – May 2010 – Washington DC</a:t>
            </a:r>
          </a:p>
        </p:txBody>
      </p:sp>
      <p:pic>
        <p:nvPicPr>
          <p:cNvPr id="5125" name="Picture 5" descr="SIO_Pink_Logo.JPG"/>
          <p:cNvPicPr>
            <a:picLocks noChangeAspect="1"/>
          </p:cNvPicPr>
          <p:nvPr/>
        </p:nvPicPr>
        <p:blipFill>
          <a:blip r:embed="rId3"/>
          <a:srcRect/>
          <a:stretch>
            <a:fillRect/>
          </a:stretch>
        </p:blipFill>
        <p:spPr bwMode="auto">
          <a:xfrm>
            <a:off x="7608888" y="4325938"/>
            <a:ext cx="1317625" cy="1284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406400"/>
            <a:ext cx="9104313" cy="1066800"/>
          </a:xfrm>
        </p:spPr>
        <p:txBody>
          <a:bodyPr/>
          <a:lstStyle/>
          <a:p>
            <a:r>
              <a:rPr lang="en-US" sz="3200" cap="none" smtClean="0"/>
              <a:t>CLIMATOLOGY OF PICOPHYTOPLANKTON PRODUCTION</a:t>
            </a:r>
          </a:p>
        </p:txBody>
      </p:sp>
      <p:sp>
        <p:nvSpPr>
          <p:cNvPr id="14339" name="Slide Number Placeholder 3"/>
          <p:cNvSpPr>
            <a:spLocks noGrp="1"/>
          </p:cNvSpPr>
          <p:nvPr>
            <p:ph type="sldNum" sz="quarter" idx="12"/>
          </p:nvPr>
        </p:nvSpPr>
        <p:spPr bwMode="auto">
          <a:noFill/>
          <a:ln>
            <a:miter lim="800000"/>
            <a:headEnd/>
            <a:tailEnd/>
          </a:ln>
        </p:spPr>
        <p:txBody>
          <a:bodyPr/>
          <a:lstStyle/>
          <a:p>
            <a:fld id="{1DDB2F1D-CDDB-48AF-A9B6-C510AB158979}" type="slidenum">
              <a:rPr lang="en-US" smtClean="0"/>
              <a:pPr/>
              <a:t>10</a:t>
            </a:fld>
            <a:endParaRPr lang="en-US" smtClean="0"/>
          </a:p>
        </p:txBody>
      </p:sp>
      <p:sp>
        <p:nvSpPr>
          <p:cNvPr id="12" name="TextBox 11"/>
          <p:cNvSpPr txBox="1"/>
          <p:nvPr/>
        </p:nvSpPr>
        <p:spPr>
          <a:xfrm>
            <a:off x="152400" y="1879600"/>
            <a:ext cx="3108325" cy="584200"/>
          </a:xfrm>
          <a:prstGeom prst="rect">
            <a:avLst/>
          </a:prstGeom>
          <a:noFill/>
        </p:spPr>
        <p:txBody>
          <a:bodyPr wrap="none">
            <a:spAutoFit/>
          </a:bodyPr>
          <a:lstStyle/>
          <a:p>
            <a:pPr algn="ctr">
              <a:buClr>
                <a:schemeClr val="accent3"/>
              </a:buClr>
              <a:buFont typeface="Arial"/>
              <a:buChar char="•"/>
              <a:defRPr/>
            </a:pPr>
            <a:r>
              <a:rPr lang="en-US" sz="1600" dirty="0">
                <a:latin typeface="+mj-lt"/>
                <a:cs typeface="ＭＳ Ｐゴシック" charset="-128"/>
              </a:rPr>
              <a:t> </a:t>
            </a:r>
            <a:r>
              <a:rPr lang="en-US" sz="1600" u="sng" dirty="0">
                <a:latin typeface="+mj-lt"/>
                <a:cs typeface="ＭＳ Ｐゴシック" charset="-128"/>
              </a:rPr>
              <a:t>Boreal winter/Austral summer</a:t>
            </a:r>
          </a:p>
          <a:p>
            <a:pPr algn="ctr">
              <a:buClr>
                <a:schemeClr val="accent3"/>
              </a:buClr>
              <a:defRPr/>
            </a:pPr>
            <a:r>
              <a:rPr lang="en-US" sz="1600" dirty="0">
                <a:latin typeface="+mj-lt"/>
                <a:cs typeface="ＭＳ Ｐゴシック" charset="-128"/>
              </a:rPr>
              <a:t>(Dec-Jan-Feb)</a:t>
            </a:r>
          </a:p>
        </p:txBody>
      </p:sp>
      <p:sp>
        <p:nvSpPr>
          <p:cNvPr id="13" name="TextBox 12"/>
          <p:cNvSpPr txBox="1"/>
          <p:nvPr/>
        </p:nvSpPr>
        <p:spPr>
          <a:xfrm>
            <a:off x="152400" y="3644900"/>
            <a:ext cx="3108325" cy="584200"/>
          </a:xfrm>
          <a:prstGeom prst="rect">
            <a:avLst/>
          </a:prstGeom>
          <a:noFill/>
        </p:spPr>
        <p:txBody>
          <a:bodyPr wrap="none">
            <a:spAutoFit/>
          </a:bodyPr>
          <a:lstStyle/>
          <a:p>
            <a:pPr algn="ctr">
              <a:buClr>
                <a:schemeClr val="accent3"/>
              </a:buClr>
              <a:buFont typeface="Arial"/>
              <a:buChar char="•"/>
              <a:defRPr/>
            </a:pPr>
            <a:r>
              <a:rPr lang="en-US" sz="1600" dirty="0">
                <a:latin typeface="+mj-lt"/>
                <a:cs typeface="ＭＳ Ｐゴシック" charset="-128"/>
              </a:rPr>
              <a:t> </a:t>
            </a:r>
            <a:r>
              <a:rPr lang="en-US" sz="1600" u="sng" dirty="0">
                <a:latin typeface="+mj-lt"/>
                <a:cs typeface="ＭＳ Ｐゴシック" charset="-128"/>
              </a:rPr>
              <a:t>Boreal summer/Austral winter</a:t>
            </a:r>
          </a:p>
          <a:p>
            <a:pPr algn="ctr">
              <a:buClr>
                <a:schemeClr val="accent3"/>
              </a:buClr>
              <a:defRPr/>
            </a:pPr>
            <a:r>
              <a:rPr lang="en-US" sz="1600" dirty="0">
                <a:latin typeface="+mj-lt"/>
                <a:cs typeface="ＭＳ Ｐゴシック" charset="-128"/>
              </a:rPr>
              <a:t>(Jun-Jul-Aug)</a:t>
            </a:r>
          </a:p>
        </p:txBody>
      </p:sp>
      <p:sp>
        <p:nvSpPr>
          <p:cNvPr id="15" name="TextBox 14"/>
          <p:cNvSpPr txBox="1"/>
          <p:nvPr/>
        </p:nvSpPr>
        <p:spPr>
          <a:xfrm>
            <a:off x="101600" y="5588000"/>
            <a:ext cx="7737475" cy="708025"/>
          </a:xfrm>
          <a:prstGeom prst="rect">
            <a:avLst/>
          </a:prstGeom>
          <a:noFill/>
        </p:spPr>
        <p:txBody>
          <a:bodyPr wrap="none">
            <a:spAutoFit/>
          </a:bodyPr>
          <a:lstStyle/>
          <a:p>
            <a:pPr>
              <a:buClr>
                <a:schemeClr val="accent3"/>
              </a:buClr>
              <a:buFont typeface="Arial"/>
              <a:buChar char="•"/>
              <a:defRPr/>
            </a:pPr>
            <a:r>
              <a:rPr lang="en-US" sz="2000" dirty="0">
                <a:latin typeface="+mj-lt"/>
                <a:cs typeface="ＭＳ Ｐゴシック" charset="-128"/>
              </a:rPr>
              <a:t> Maximum contribution in oligotrophic subtropical gyres (40-45%)</a:t>
            </a:r>
          </a:p>
          <a:p>
            <a:pPr>
              <a:buClr>
                <a:schemeClr val="accent3"/>
              </a:buClr>
              <a:buFont typeface="Arial"/>
              <a:buChar char="•"/>
              <a:defRPr/>
            </a:pPr>
            <a:r>
              <a:rPr lang="en-US" sz="2000" dirty="0">
                <a:latin typeface="+mj-lt"/>
                <a:cs typeface="ＭＳ Ｐゴシック" charset="-128"/>
              </a:rPr>
              <a:t> Contribution reduced to ~15% at high latitudes</a:t>
            </a:r>
          </a:p>
        </p:txBody>
      </p:sp>
      <p:pic>
        <p:nvPicPr>
          <p:cNvPr id="14343" name="Picture 6" descr="plot_seasonal_climatologies_Ppico"/>
          <p:cNvPicPr>
            <a:picLocks noChangeAspect="1" noChangeArrowheads="1"/>
          </p:cNvPicPr>
          <p:nvPr/>
        </p:nvPicPr>
        <p:blipFill>
          <a:blip r:embed="rId3"/>
          <a:srcRect l="2055" t="18562" b="33704"/>
          <a:stretch>
            <a:fillRect/>
          </a:stretch>
        </p:blipFill>
        <p:spPr bwMode="auto">
          <a:xfrm>
            <a:off x="3171825" y="1444625"/>
            <a:ext cx="5932488"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406400"/>
            <a:ext cx="9104313" cy="1066800"/>
          </a:xfrm>
        </p:spPr>
        <p:txBody>
          <a:bodyPr/>
          <a:lstStyle/>
          <a:p>
            <a:r>
              <a:rPr lang="en-US" sz="3200" cap="none" smtClean="0"/>
              <a:t>CLIMATOLOGY OF NANOPHYTOPLANKTON PRODUCTION</a:t>
            </a:r>
          </a:p>
        </p:txBody>
      </p:sp>
      <p:sp>
        <p:nvSpPr>
          <p:cNvPr id="15363" name="Slide Number Placeholder 3"/>
          <p:cNvSpPr>
            <a:spLocks noGrp="1"/>
          </p:cNvSpPr>
          <p:nvPr>
            <p:ph type="sldNum" sz="quarter" idx="12"/>
          </p:nvPr>
        </p:nvSpPr>
        <p:spPr bwMode="auto">
          <a:noFill/>
          <a:ln>
            <a:miter lim="800000"/>
            <a:headEnd/>
            <a:tailEnd/>
          </a:ln>
        </p:spPr>
        <p:txBody>
          <a:bodyPr/>
          <a:lstStyle/>
          <a:p>
            <a:fld id="{0CD07D67-2E6A-4AA3-A096-FC4FE69EE482}" type="slidenum">
              <a:rPr lang="en-US" smtClean="0"/>
              <a:pPr/>
              <a:t>11</a:t>
            </a:fld>
            <a:endParaRPr lang="en-US" smtClean="0"/>
          </a:p>
        </p:txBody>
      </p:sp>
      <p:sp>
        <p:nvSpPr>
          <p:cNvPr id="12" name="TextBox 11"/>
          <p:cNvSpPr txBox="1"/>
          <p:nvPr/>
        </p:nvSpPr>
        <p:spPr>
          <a:xfrm>
            <a:off x="152400" y="1879600"/>
            <a:ext cx="3108325" cy="584200"/>
          </a:xfrm>
          <a:prstGeom prst="rect">
            <a:avLst/>
          </a:prstGeom>
          <a:noFill/>
        </p:spPr>
        <p:txBody>
          <a:bodyPr wrap="none">
            <a:spAutoFit/>
          </a:bodyPr>
          <a:lstStyle/>
          <a:p>
            <a:pPr algn="ctr">
              <a:buClr>
                <a:schemeClr val="accent3"/>
              </a:buClr>
              <a:buFont typeface="Arial"/>
              <a:buChar char="•"/>
              <a:defRPr/>
            </a:pPr>
            <a:r>
              <a:rPr lang="en-US" sz="1600" dirty="0">
                <a:latin typeface="+mj-lt"/>
                <a:cs typeface="ＭＳ Ｐゴシック" charset="-128"/>
              </a:rPr>
              <a:t> </a:t>
            </a:r>
            <a:r>
              <a:rPr lang="en-US" sz="1600" u="sng" dirty="0">
                <a:latin typeface="+mj-lt"/>
                <a:cs typeface="ＭＳ Ｐゴシック" charset="-128"/>
              </a:rPr>
              <a:t>Boreal winter/Austral summer</a:t>
            </a:r>
          </a:p>
          <a:p>
            <a:pPr algn="ctr">
              <a:buClr>
                <a:schemeClr val="accent3"/>
              </a:buClr>
              <a:defRPr/>
            </a:pPr>
            <a:r>
              <a:rPr lang="en-US" sz="1600" dirty="0">
                <a:latin typeface="+mj-lt"/>
                <a:cs typeface="ＭＳ Ｐゴシック" charset="-128"/>
              </a:rPr>
              <a:t>(Dec-Jan-Feb)</a:t>
            </a:r>
          </a:p>
        </p:txBody>
      </p:sp>
      <p:sp>
        <p:nvSpPr>
          <p:cNvPr id="13" name="TextBox 12"/>
          <p:cNvSpPr txBox="1"/>
          <p:nvPr/>
        </p:nvSpPr>
        <p:spPr>
          <a:xfrm>
            <a:off x="152400" y="3644900"/>
            <a:ext cx="3108325" cy="584200"/>
          </a:xfrm>
          <a:prstGeom prst="rect">
            <a:avLst/>
          </a:prstGeom>
          <a:noFill/>
        </p:spPr>
        <p:txBody>
          <a:bodyPr wrap="none">
            <a:spAutoFit/>
          </a:bodyPr>
          <a:lstStyle/>
          <a:p>
            <a:pPr algn="ctr">
              <a:buClr>
                <a:schemeClr val="accent3"/>
              </a:buClr>
              <a:buFont typeface="Arial"/>
              <a:buChar char="•"/>
              <a:defRPr/>
            </a:pPr>
            <a:r>
              <a:rPr lang="en-US" sz="1600" dirty="0">
                <a:latin typeface="+mj-lt"/>
                <a:cs typeface="ＭＳ Ｐゴシック" charset="-128"/>
              </a:rPr>
              <a:t> </a:t>
            </a:r>
            <a:r>
              <a:rPr lang="en-US" sz="1600" u="sng" dirty="0">
                <a:latin typeface="+mj-lt"/>
                <a:cs typeface="ＭＳ Ｐゴシック" charset="-128"/>
              </a:rPr>
              <a:t>Boreal summer/Austral winter</a:t>
            </a:r>
          </a:p>
          <a:p>
            <a:pPr algn="ctr">
              <a:buClr>
                <a:schemeClr val="accent3"/>
              </a:buClr>
              <a:defRPr/>
            </a:pPr>
            <a:r>
              <a:rPr lang="en-US" sz="1600" dirty="0">
                <a:latin typeface="+mj-lt"/>
                <a:cs typeface="ＭＳ Ｐゴシック" charset="-128"/>
              </a:rPr>
              <a:t>(Jun-Jul-Aug)</a:t>
            </a:r>
          </a:p>
        </p:txBody>
      </p:sp>
      <p:sp>
        <p:nvSpPr>
          <p:cNvPr id="15366" name="TextBox 14"/>
          <p:cNvSpPr txBox="1">
            <a:spLocks noChangeArrowheads="1"/>
          </p:cNvSpPr>
          <p:nvPr/>
        </p:nvSpPr>
        <p:spPr bwMode="auto">
          <a:xfrm>
            <a:off x="101600" y="5588000"/>
            <a:ext cx="9042400" cy="1016000"/>
          </a:xfrm>
          <a:prstGeom prst="rect">
            <a:avLst/>
          </a:prstGeom>
          <a:noFill/>
          <a:ln w="9525">
            <a:noFill/>
            <a:miter lim="800000"/>
            <a:headEnd/>
            <a:tailEnd/>
          </a:ln>
        </p:spPr>
        <p:txBody>
          <a:bodyPr>
            <a:spAutoFit/>
          </a:bodyPr>
          <a:lstStyle/>
          <a:p>
            <a:pPr>
              <a:buClr>
                <a:srgbClr val="A04DA3"/>
              </a:buClr>
              <a:buFont typeface="Arial" charset="0"/>
              <a:buChar char="•"/>
            </a:pPr>
            <a:r>
              <a:rPr lang="en-US" sz="2000">
                <a:latin typeface="Trebuchet MS" charset="0"/>
              </a:rPr>
              <a:t> Substantial contribution on global scale: 0.07-1 g C m</a:t>
            </a:r>
            <a:r>
              <a:rPr lang="en-US" sz="2000" baseline="30000">
                <a:latin typeface="Trebuchet MS" charset="0"/>
              </a:rPr>
              <a:t>-2</a:t>
            </a:r>
            <a:r>
              <a:rPr lang="en-US" sz="2000">
                <a:latin typeface="Trebuchet MS" charset="0"/>
              </a:rPr>
              <a:t> d</a:t>
            </a:r>
            <a:r>
              <a:rPr lang="en-US" sz="2000" baseline="30000">
                <a:latin typeface="Trebuchet MS" charset="0"/>
              </a:rPr>
              <a:t>-1</a:t>
            </a:r>
            <a:r>
              <a:rPr lang="en-US" sz="2000">
                <a:latin typeface="Trebuchet MS" charset="0"/>
              </a:rPr>
              <a:t> (30-60%)</a:t>
            </a:r>
          </a:p>
          <a:p>
            <a:pPr>
              <a:buClr>
                <a:srgbClr val="A04DA3"/>
              </a:buClr>
              <a:buFont typeface="Arial" charset="0"/>
              <a:buChar char="•"/>
            </a:pPr>
            <a:r>
              <a:rPr lang="en-US" sz="2000">
                <a:latin typeface="Trebuchet MS" charset="0"/>
              </a:rPr>
              <a:t> Can be found in extremely diverse environmental conditions (subtropical gyres vs. winter subantarctic waters </a:t>
            </a:r>
            <a:r>
              <a:rPr lang="en-US" sz="2000">
                <a:sym typeface="Wingdings" charset="2"/>
              </a:rPr>
              <a:t></a:t>
            </a:r>
            <a:r>
              <a:rPr lang="en-US" sz="2000">
                <a:latin typeface="Trebuchet MS" charset="0"/>
                <a:sym typeface="Wingdings" charset="2"/>
              </a:rPr>
              <a:t> Biodiversity</a:t>
            </a:r>
            <a:r>
              <a:rPr lang="en-US" sz="1800">
                <a:latin typeface="Trebuchet MS" charset="0"/>
                <a:sym typeface="Wingdings" charset="2"/>
              </a:rPr>
              <a:t>?  (</a:t>
            </a:r>
            <a:r>
              <a:rPr lang="en-US" sz="1800" i="1">
                <a:latin typeface="Trebuchet MS" charset="0"/>
                <a:sym typeface="Wingdings" charset="2"/>
              </a:rPr>
              <a:t>see Liu et al. PNAS 2009</a:t>
            </a:r>
            <a:r>
              <a:rPr lang="en-US" sz="1800">
                <a:latin typeface="Trebuchet MS" charset="0"/>
                <a:sym typeface="Wingdings" charset="2"/>
              </a:rPr>
              <a:t>)</a:t>
            </a:r>
            <a:endParaRPr lang="en-US" sz="1800">
              <a:latin typeface="Trebuchet MS" charset="0"/>
            </a:endParaRPr>
          </a:p>
        </p:txBody>
      </p:sp>
      <p:pic>
        <p:nvPicPr>
          <p:cNvPr id="15367" name="Picture 8" descr="plot_seasonal_climatologies_Pnano"/>
          <p:cNvPicPr>
            <a:picLocks noChangeAspect="1" noChangeArrowheads="1"/>
          </p:cNvPicPr>
          <p:nvPr/>
        </p:nvPicPr>
        <p:blipFill>
          <a:blip r:embed="rId3"/>
          <a:srcRect l="2055" t="18562" b="33704"/>
          <a:stretch>
            <a:fillRect/>
          </a:stretch>
        </p:blipFill>
        <p:spPr bwMode="auto">
          <a:xfrm>
            <a:off x="3171825" y="1446213"/>
            <a:ext cx="5932488"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831850"/>
            <a:ext cx="8229600" cy="1066800"/>
          </a:xfrm>
        </p:spPr>
        <p:txBody>
          <a:bodyPr/>
          <a:lstStyle/>
          <a:p>
            <a:r>
              <a:rPr lang="en-US" sz="3600" cap="none" smtClean="0"/>
              <a:t>CONCLUSIONS AND PERSPECTIVES</a:t>
            </a:r>
          </a:p>
        </p:txBody>
      </p:sp>
      <p:sp>
        <p:nvSpPr>
          <p:cNvPr id="16387" name="Content Placeholder 2"/>
          <p:cNvSpPr>
            <a:spLocks noGrp="1"/>
          </p:cNvSpPr>
          <p:nvPr>
            <p:ph idx="1"/>
          </p:nvPr>
        </p:nvSpPr>
        <p:spPr>
          <a:xfrm>
            <a:off x="266700" y="1897063"/>
            <a:ext cx="8229600" cy="4324350"/>
          </a:xfrm>
        </p:spPr>
        <p:txBody>
          <a:bodyPr/>
          <a:lstStyle/>
          <a:p>
            <a:r>
              <a:rPr lang="en-US" sz="2400" smtClean="0"/>
              <a:t>First climatology of phytoplankton group-specific primary production on global scale over seasonal to interannual scales</a:t>
            </a:r>
          </a:p>
          <a:p>
            <a:pPr lvl="1"/>
            <a:r>
              <a:rPr lang="en-US" sz="2200" smtClean="0"/>
              <a:t>Significant contribution to our ability to understand and quantify marine carbon cycle with implications for carbon export</a:t>
            </a:r>
          </a:p>
          <a:p>
            <a:pPr lvl="1"/>
            <a:r>
              <a:rPr lang="en-US" sz="2200" smtClean="0"/>
              <a:t>Key elements required to calibrate/validate new biogeochemical models (e.g</a:t>
            </a:r>
            <a:r>
              <a:rPr lang="en-US" sz="2200" i="1" smtClean="0"/>
              <a:t>. Le Quéré et al. 2005</a:t>
            </a:r>
            <a:r>
              <a:rPr lang="en-US" sz="2200" smtClean="0"/>
              <a:t>)</a:t>
            </a:r>
          </a:p>
          <a:p>
            <a:pPr lvl="1"/>
            <a:r>
              <a:rPr lang="en-US" sz="2200" smtClean="0"/>
              <a:t>Benchmark for monitoring responses of marine pelagic ecosystems to climate change</a:t>
            </a:r>
          </a:p>
          <a:p>
            <a:pPr>
              <a:buFont typeface="Georgia" charset="0"/>
              <a:buNone/>
            </a:pPr>
            <a:endParaRPr lang="en-US" smtClean="0"/>
          </a:p>
        </p:txBody>
      </p:sp>
      <p:sp>
        <p:nvSpPr>
          <p:cNvPr id="16388" name="Slide Number Placeholder 3"/>
          <p:cNvSpPr>
            <a:spLocks noGrp="1"/>
          </p:cNvSpPr>
          <p:nvPr>
            <p:ph type="sldNum" sz="quarter" idx="12"/>
          </p:nvPr>
        </p:nvSpPr>
        <p:spPr bwMode="auto">
          <a:noFill/>
          <a:ln>
            <a:miter lim="800000"/>
            <a:headEnd/>
            <a:tailEnd/>
          </a:ln>
        </p:spPr>
        <p:txBody>
          <a:bodyPr/>
          <a:lstStyle/>
          <a:p>
            <a:fld id="{B55F3D90-DF9A-49C8-A690-796D5BD562DD}"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66700" y="1893888"/>
            <a:ext cx="8877300" cy="4324350"/>
          </a:xfrm>
        </p:spPr>
        <p:txBody>
          <a:bodyPr/>
          <a:lstStyle/>
          <a:p>
            <a:r>
              <a:rPr lang="en-US" sz="2400" smtClean="0"/>
              <a:t>Chla-based approaches</a:t>
            </a:r>
          </a:p>
          <a:p>
            <a:pPr lvl="1"/>
            <a:r>
              <a:rPr lang="en-US" sz="2200" smtClean="0"/>
              <a:t>Describe general trends across various trophic regimes</a:t>
            </a:r>
          </a:p>
          <a:p>
            <a:pPr lvl="1"/>
            <a:r>
              <a:rPr lang="en-US" sz="2200" smtClean="0"/>
              <a:t>But do not necessarily account for specific local conditions</a:t>
            </a:r>
          </a:p>
          <a:p>
            <a:r>
              <a:rPr lang="en-US" sz="2400" smtClean="0"/>
              <a:t>New complementary approaches need to be developed</a:t>
            </a:r>
          </a:p>
          <a:p>
            <a:r>
              <a:rPr lang="en-US" sz="2400" smtClean="0"/>
              <a:t>Explore the potential of hyperspectral optical measurement for discriminating different phytoplankton groups</a:t>
            </a:r>
          </a:p>
          <a:p>
            <a:pPr lvl="1"/>
            <a:r>
              <a:rPr lang="en-US" sz="2200" smtClean="0"/>
              <a:t>Hyperspectral optical measurements have matured into powerful technologies in the field of remote sensing</a:t>
            </a:r>
          </a:p>
          <a:p>
            <a:pPr lvl="1"/>
            <a:r>
              <a:rPr lang="en-US" sz="2200" smtClean="0"/>
              <a:t>Yet remain largely unexplored for open ocean applications</a:t>
            </a:r>
          </a:p>
          <a:p>
            <a:pPr>
              <a:buFont typeface="Wingdings" charset="2"/>
              <a:buChar char="ð"/>
            </a:pPr>
            <a:endParaRPr lang="en-US" sz="2400" smtClean="0"/>
          </a:p>
        </p:txBody>
      </p:sp>
      <p:sp>
        <p:nvSpPr>
          <p:cNvPr id="17411" name="Slide Number Placeholder 3"/>
          <p:cNvSpPr>
            <a:spLocks noGrp="1"/>
          </p:cNvSpPr>
          <p:nvPr>
            <p:ph type="sldNum" sz="quarter" idx="12"/>
          </p:nvPr>
        </p:nvSpPr>
        <p:spPr bwMode="auto">
          <a:noFill/>
          <a:ln>
            <a:miter lim="800000"/>
            <a:headEnd/>
            <a:tailEnd/>
          </a:ln>
        </p:spPr>
        <p:txBody>
          <a:bodyPr/>
          <a:lstStyle/>
          <a:p>
            <a:fld id="{FF45B0A8-8FE8-4479-A95D-4C03D1AE3942}" type="slidenum">
              <a:rPr lang="en-US" smtClean="0"/>
              <a:pPr/>
              <a:t>13</a:t>
            </a:fld>
            <a:endParaRPr lang="en-US" smtClean="0"/>
          </a:p>
        </p:txBody>
      </p:sp>
      <p:sp>
        <p:nvSpPr>
          <p:cNvPr id="17412" name="Title 1"/>
          <p:cNvSpPr>
            <a:spLocks noGrp="1"/>
          </p:cNvSpPr>
          <p:nvPr>
            <p:ph type="title"/>
          </p:nvPr>
        </p:nvSpPr>
        <p:spPr>
          <a:xfrm>
            <a:off x="457200" y="831850"/>
            <a:ext cx="8229600" cy="1066800"/>
          </a:xfrm>
        </p:spPr>
        <p:txBody>
          <a:bodyPr/>
          <a:lstStyle/>
          <a:p>
            <a:r>
              <a:rPr lang="en-US" sz="3600" cap="none" smtClean="0"/>
              <a:t>CONCLUSIONS AND PERSPECTIVES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79425"/>
            <a:ext cx="8229600" cy="1066800"/>
          </a:xfrm>
        </p:spPr>
        <p:txBody>
          <a:bodyPr/>
          <a:lstStyle/>
          <a:p>
            <a:r>
              <a:rPr lang="en-US" sz="3600" cap="none" smtClean="0"/>
              <a:t>HYPERSPECTRAL OPTICAL APPROACH</a:t>
            </a:r>
          </a:p>
        </p:txBody>
      </p:sp>
      <p:graphicFrame>
        <p:nvGraphicFramePr>
          <p:cNvPr id="5" name="Content Placeholder 4"/>
          <p:cNvGraphicFramePr>
            <a:graphicFrameLocks noGrp="1"/>
          </p:cNvGraphicFramePr>
          <p:nvPr>
            <p:ph idx="1"/>
          </p:nvPr>
        </p:nvGraphicFramePr>
        <p:xfrm>
          <a:off x="3298262" y="1358900"/>
          <a:ext cx="5756838" cy="4356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6" name="Slide Number Placeholder 3"/>
          <p:cNvSpPr>
            <a:spLocks noGrp="1"/>
          </p:cNvSpPr>
          <p:nvPr>
            <p:ph type="sldNum" sz="quarter" idx="12"/>
          </p:nvPr>
        </p:nvSpPr>
        <p:spPr bwMode="auto">
          <a:noFill/>
          <a:ln>
            <a:miter lim="800000"/>
            <a:headEnd/>
            <a:tailEnd/>
          </a:ln>
        </p:spPr>
        <p:txBody>
          <a:bodyPr/>
          <a:lstStyle/>
          <a:p>
            <a:fld id="{972A91D6-1256-49A4-8288-0DD49874759C}" type="slidenum">
              <a:rPr lang="en-US" smtClean="0"/>
              <a:pPr/>
              <a:t>14</a:t>
            </a:fld>
            <a:endParaRPr lang="en-US" smtClean="0"/>
          </a:p>
        </p:txBody>
      </p:sp>
      <p:sp>
        <p:nvSpPr>
          <p:cNvPr id="6" name="TextBox 5"/>
          <p:cNvSpPr txBox="1"/>
          <p:nvPr/>
        </p:nvSpPr>
        <p:spPr>
          <a:xfrm>
            <a:off x="4734052" y="5812576"/>
            <a:ext cx="2936058" cy="369332"/>
          </a:xfrm>
          <a:prstGeom prst="rect">
            <a:avLst/>
          </a:prstGeom>
          <a:gradFill flip="none" rotWithShape="1">
            <a:gsLst>
              <a:gs pos="0">
                <a:schemeClr val="accent1"/>
              </a:gs>
              <a:gs pos="20000">
                <a:schemeClr val="accent1"/>
              </a:gs>
              <a:gs pos="100000">
                <a:schemeClr val="accent1">
                  <a:tint val="60000"/>
                  <a:hueOff val="0"/>
                  <a:satOff val="0"/>
                  <a:lumOff val="0"/>
                  <a:alphaOff val="0"/>
                  <a:shade val="85000"/>
                </a:schemeClr>
              </a:gs>
            </a:gsLst>
            <a:lin ang="0" scaled="1"/>
            <a:tileRect/>
          </a:gradFill>
          <a:ln>
            <a:noFill/>
          </a:ln>
          <a:effectLst>
            <a:glow rad="101600">
              <a:schemeClr val="accent1">
                <a:alpha val="75000"/>
              </a:schemeClr>
            </a:glow>
            <a:outerShdw blurRad="50800" dist="38100" dir="2700000" algn="tl" rotWithShape="0">
              <a:srgbClr val="000000">
                <a:alpha val="43000"/>
              </a:srgbClr>
            </a:outerShdw>
          </a:effectLst>
        </p:spPr>
        <p:txBody>
          <a:bodyPr wrap="none">
            <a:spAutoFit/>
          </a:bodyPr>
          <a:lstStyle/>
          <a:p>
            <a:pPr algn="ctr">
              <a:defRPr/>
            </a:pPr>
            <a:r>
              <a:rPr lang="en-US" sz="1800" dirty="0">
                <a:solidFill>
                  <a:schemeClr val="bg1"/>
                </a:solidFill>
                <a:latin typeface="+mj-lt"/>
                <a:cs typeface="ＭＳ Ｐゴシック" charset="-128"/>
              </a:rPr>
              <a:t>Evaluation of performance </a:t>
            </a:r>
          </a:p>
        </p:txBody>
      </p:sp>
      <p:sp>
        <p:nvSpPr>
          <p:cNvPr id="7" name="Right Arrow 6"/>
          <p:cNvSpPr/>
          <p:nvPr/>
        </p:nvSpPr>
        <p:spPr>
          <a:xfrm rot="3184153" flipV="1">
            <a:off x="4321618" y="5445268"/>
            <a:ext cx="361112" cy="191934"/>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9" name="TextBox 8"/>
          <p:cNvSpPr txBox="1"/>
          <p:nvPr/>
        </p:nvSpPr>
        <p:spPr>
          <a:xfrm>
            <a:off x="457200" y="6488113"/>
            <a:ext cx="2566988" cy="339725"/>
          </a:xfrm>
          <a:prstGeom prst="rect">
            <a:avLst/>
          </a:prstGeom>
          <a:noFill/>
        </p:spPr>
        <p:txBody>
          <a:bodyPr wrap="none">
            <a:spAutoFit/>
          </a:bodyPr>
          <a:lstStyle/>
          <a:p>
            <a:pPr>
              <a:defRPr/>
            </a:pPr>
            <a:r>
              <a:rPr lang="en-US" sz="1600" i="1" dirty="0">
                <a:latin typeface="+mj-lt"/>
                <a:cs typeface="ＭＳ Ｐゴシック" charset="-128"/>
              </a:rPr>
              <a:t>(</a:t>
            </a:r>
            <a:r>
              <a:rPr lang="en-US" sz="1600" i="1" dirty="0" err="1">
                <a:latin typeface="+mj-lt"/>
                <a:cs typeface="ＭＳ Ｐゴシック" charset="-128"/>
              </a:rPr>
              <a:t>Torecilla</a:t>
            </a:r>
            <a:r>
              <a:rPr lang="en-US" sz="1600" i="1" dirty="0">
                <a:latin typeface="+mj-lt"/>
                <a:cs typeface="ＭＳ Ｐゴシック" charset="-128"/>
              </a:rPr>
              <a:t> et al. in prep.)</a:t>
            </a:r>
          </a:p>
        </p:txBody>
      </p:sp>
      <p:sp>
        <p:nvSpPr>
          <p:cNvPr id="10" name="Right Arrow 9"/>
          <p:cNvSpPr/>
          <p:nvPr/>
        </p:nvSpPr>
        <p:spPr>
          <a:xfrm rot="8584153" flipV="1">
            <a:off x="7776018" y="5483368"/>
            <a:ext cx="361112" cy="191934"/>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8447" name="TextBox 10"/>
          <p:cNvSpPr txBox="1">
            <a:spLocks noChangeArrowheads="1"/>
          </p:cNvSpPr>
          <p:nvPr/>
        </p:nvSpPr>
        <p:spPr bwMode="auto">
          <a:xfrm>
            <a:off x="77788" y="2212975"/>
            <a:ext cx="3106737" cy="2432050"/>
          </a:xfrm>
          <a:prstGeom prst="rect">
            <a:avLst/>
          </a:prstGeom>
          <a:noFill/>
          <a:ln w="9525">
            <a:noFill/>
            <a:miter lim="800000"/>
            <a:headEnd/>
            <a:tailEnd/>
          </a:ln>
        </p:spPr>
        <p:txBody>
          <a:bodyPr>
            <a:spAutoFit/>
          </a:bodyPr>
          <a:lstStyle/>
          <a:p>
            <a:pPr>
              <a:buClr>
                <a:srgbClr val="A04DA3"/>
              </a:buClr>
              <a:buFont typeface="Arial" charset="0"/>
              <a:buChar char="•"/>
            </a:pPr>
            <a:r>
              <a:rPr lang="en-US" sz="1800">
                <a:latin typeface="Trebuchet MS" charset="0"/>
              </a:rPr>
              <a:t> “Pilot” study</a:t>
            </a:r>
          </a:p>
          <a:p>
            <a:pPr>
              <a:buClr>
                <a:srgbClr val="A04DA3"/>
              </a:buClr>
              <a:buFont typeface="Arial" charset="0"/>
              <a:buChar char="•"/>
            </a:pPr>
            <a:r>
              <a:rPr lang="en-US" sz="1800">
                <a:latin typeface="Trebuchet MS" charset="0"/>
              </a:rPr>
              <a:t> Small set of stations from Eastern Atlantic open ocean</a:t>
            </a:r>
          </a:p>
          <a:p>
            <a:pPr lvl="1">
              <a:buClr>
                <a:schemeClr val="accent2"/>
              </a:buClr>
              <a:buFont typeface="Lucida Grande" charset="0"/>
              <a:buChar char="▫"/>
            </a:pPr>
            <a:r>
              <a:rPr lang="en-US" sz="1600">
                <a:solidFill>
                  <a:schemeClr val="accent2"/>
                </a:solidFill>
                <a:latin typeface="Trebuchet MS" charset="0"/>
              </a:rPr>
              <a:t> HPLC pigments</a:t>
            </a:r>
          </a:p>
          <a:p>
            <a:pPr lvl="1">
              <a:buClr>
                <a:schemeClr val="accent2"/>
              </a:buClr>
              <a:buFont typeface="Lucida Grande" charset="0"/>
              <a:buChar char="▫"/>
            </a:pPr>
            <a:r>
              <a:rPr lang="en-US" sz="1600">
                <a:solidFill>
                  <a:schemeClr val="accent2"/>
                </a:solidFill>
                <a:latin typeface="Trebuchet MS" charset="0"/>
              </a:rPr>
              <a:t> Optical data</a:t>
            </a:r>
          </a:p>
          <a:p>
            <a:pPr>
              <a:buClr>
                <a:srgbClr val="A04DA3"/>
              </a:buClr>
              <a:buFont typeface="Arial" charset="0"/>
              <a:buChar char="•"/>
            </a:pPr>
            <a:r>
              <a:rPr lang="en-US" sz="1800">
                <a:latin typeface="Trebuchet MS" charset="0"/>
              </a:rPr>
              <a:t> Encouraging results</a:t>
            </a:r>
          </a:p>
          <a:p>
            <a:pPr lvl="1">
              <a:buClr>
                <a:schemeClr val="accent2"/>
              </a:buClr>
              <a:buFont typeface="Lucida Grande" charset="0"/>
              <a:buChar char="▫"/>
            </a:pPr>
            <a:r>
              <a:rPr lang="en-US" sz="1600">
                <a:solidFill>
                  <a:srgbClr val="438086"/>
                </a:solidFill>
                <a:latin typeface="Trebuchet MS" charset="0"/>
              </a:rPr>
              <a:t> Best classification with hyperspectral derivative spectra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576388"/>
            <a:ext cx="8229600" cy="544512"/>
          </a:xfrm>
        </p:spPr>
        <p:txBody>
          <a:bodyPr/>
          <a:lstStyle/>
          <a:p>
            <a:r>
              <a:rPr lang="en-US" sz="2200" smtClean="0"/>
              <a:t>2</a:t>
            </a:r>
            <a:r>
              <a:rPr lang="en-US" sz="2200" baseline="30000" smtClean="0"/>
              <a:t>nd</a:t>
            </a:r>
            <a:r>
              <a:rPr lang="en-US" sz="2200" smtClean="0"/>
              <a:t> cruise in the Atlantic Ocean almost completed!</a:t>
            </a:r>
          </a:p>
        </p:txBody>
      </p:sp>
      <p:sp>
        <p:nvSpPr>
          <p:cNvPr id="19459" name="Slide Number Placeholder 3"/>
          <p:cNvSpPr>
            <a:spLocks noGrp="1"/>
          </p:cNvSpPr>
          <p:nvPr>
            <p:ph type="sldNum" sz="quarter" idx="12"/>
          </p:nvPr>
        </p:nvSpPr>
        <p:spPr bwMode="auto">
          <a:noFill/>
          <a:ln>
            <a:miter lim="800000"/>
            <a:headEnd/>
            <a:tailEnd/>
          </a:ln>
        </p:spPr>
        <p:txBody>
          <a:bodyPr/>
          <a:lstStyle/>
          <a:p>
            <a:fld id="{A7265534-4AA4-4B8E-9709-1C2CF1B2045D}" type="slidenum">
              <a:rPr lang="en-US" smtClean="0"/>
              <a:pPr/>
              <a:t>15</a:t>
            </a:fld>
            <a:endParaRPr lang="en-US" smtClean="0"/>
          </a:p>
        </p:txBody>
      </p:sp>
      <p:sp>
        <p:nvSpPr>
          <p:cNvPr id="19460" name="Title 1"/>
          <p:cNvSpPr>
            <a:spLocks noGrp="1"/>
          </p:cNvSpPr>
          <p:nvPr>
            <p:ph type="title"/>
          </p:nvPr>
        </p:nvSpPr>
        <p:spPr>
          <a:xfrm>
            <a:off x="457200" y="479425"/>
            <a:ext cx="8229600" cy="1066800"/>
          </a:xfrm>
        </p:spPr>
        <p:txBody>
          <a:bodyPr/>
          <a:lstStyle/>
          <a:p>
            <a:r>
              <a:rPr lang="en-US" sz="3600" cap="none" smtClean="0"/>
              <a:t>HYPERSPECTRAL OPTICAL APPROACH</a:t>
            </a:r>
          </a:p>
        </p:txBody>
      </p:sp>
      <p:pic>
        <p:nvPicPr>
          <p:cNvPr id="19461" name="Picture 6" descr="psobse.png"/>
          <p:cNvPicPr>
            <a:picLocks noChangeAspect="1"/>
          </p:cNvPicPr>
          <p:nvPr/>
        </p:nvPicPr>
        <p:blipFill>
          <a:blip r:embed="rId3"/>
          <a:srcRect l="4706" t="899" r="4713" b="18015"/>
          <a:stretch>
            <a:fillRect/>
          </a:stretch>
        </p:blipFill>
        <p:spPr bwMode="auto">
          <a:xfrm>
            <a:off x="2603500" y="2120900"/>
            <a:ext cx="3416300"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066800"/>
          </a:xfrm>
        </p:spPr>
        <p:txBody>
          <a:bodyPr/>
          <a:lstStyle/>
          <a:p>
            <a:r>
              <a:rPr lang="en-US" cap="none" dirty="0" smtClean="0"/>
              <a:t>THANK YOU FOR YOUR </a:t>
            </a:r>
            <a:r>
              <a:rPr lang="en-US" cap="none" dirty="0" smtClean="0"/>
              <a:t>ATTENTION</a:t>
            </a:r>
            <a:endParaRPr lang="en-US" cap="none" dirty="0" smtClean="0"/>
          </a:p>
        </p:txBody>
      </p:sp>
      <p:sp>
        <p:nvSpPr>
          <p:cNvPr id="20483" name="Slide Number Placeholder 3"/>
          <p:cNvSpPr>
            <a:spLocks noGrp="1"/>
          </p:cNvSpPr>
          <p:nvPr>
            <p:ph type="sldNum" sz="quarter" idx="12"/>
          </p:nvPr>
        </p:nvSpPr>
        <p:spPr bwMode="auto">
          <a:noFill/>
          <a:ln>
            <a:miter lim="800000"/>
            <a:headEnd/>
            <a:tailEnd/>
          </a:ln>
        </p:spPr>
        <p:txBody>
          <a:bodyPr/>
          <a:lstStyle/>
          <a:p>
            <a:fld id="{2C5C311F-85CB-44CC-A567-B98F7B3E5F4D}" type="slidenum">
              <a:rPr lang="en-US" smtClean="0"/>
              <a:pPr/>
              <a:t>16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600" cap="none" smtClean="0"/>
              <a:t>WHY STUDYING PHYTOPLANKTON DIVERSITY?</a:t>
            </a:r>
          </a:p>
        </p:txBody>
      </p:sp>
      <p:sp>
        <p:nvSpPr>
          <p:cNvPr id="3" name="Content Placeholder 2"/>
          <p:cNvSpPr>
            <a:spLocks noGrp="1"/>
          </p:cNvSpPr>
          <p:nvPr>
            <p:ph idx="1"/>
          </p:nvPr>
        </p:nvSpPr>
        <p:spPr>
          <a:xfrm>
            <a:off x="457200" y="2249488"/>
            <a:ext cx="8686800" cy="4324350"/>
          </a:xfrm>
        </p:spPr>
        <p:txBody>
          <a:bodyPr/>
          <a:lstStyle/>
          <a:p>
            <a:pPr eaLnBrk="1" hangingPunct="1">
              <a:lnSpc>
                <a:spcPct val="90000"/>
              </a:lnSpc>
            </a:pPr>
            <a:r>
              <a:rPr lang="en-US" smtClean="0"/>
              <a:t>Phytoplankton diversity influences many important biogeochemical processes</a:t>
            </a:r>
          </a:p>
          <a:p>
            <a:pPr lvl="1" eaLnBrk="1" hangingPunct="1">
              <a:lnSpc>
                <a:spcPct val="90000"/>
              </a:lnSpc>
            </a:pPr>
            <a:r>
              <a:rPr lang="en-US" smtClean="0"/>
              <a:t>Photosynthetic efficiency</a:t>
            </a:r>
          </a:p>
          <a:p>
            <a:pPr lvl="1" eaLnBrk="1" hangingPunct="1">
              <a:lnSpc>
                <a:spcPct val="90000"/>
              </a:lnSpc>
            </a:pPr>
            <a:r>
              <a:rPr lang="en-US" smtClean="0"/>
              <a:t>Fate of carbon fixed via photosynthesis</a:t>
            </a:r>
          </a:p>
          <a:p>
            <a:pPr lvl="1" eaLnBrk="1" hangingPunct="1">
              <a:lnSpc>
                <a:spcPct val="90000"/>
              </a:lnSpc>
            </a:pPr>
            <a:r>
              <a:rPr lang="en-US" smtClean="0"/>
              <a:t>Marine biological pump of carbon</a:t>
            </a:r>
          </a:p>
          <a:p>
            <a:pPr eaLnBrk="1" hangingPunct="1">
              <a:lnSpc>
                <a:spcPct val="90000"/>
              </a:lnSpc>
            </a:pPr>
            <a:r>
              <a:rPr lang="en-US" smtClean="0"/>
              <a:t>Key questions to be addressed</a:t>
            </a:r>
          </a:p>
          <a:p>
            <a:pPr lvl="1" eaLnBrk="1" hangingPunct="1">
              <a:lnSpc>
                <a:spcPct val="90000"/>
              </a:lnSpc>
            </a:pPr>
            <a:r>
              <a:rPr lang="en-US" smtClean="0"/>
              <a:t>Understanding of marine biogeochemical cycles and modeling capabilities</a:t>
            </a:r>
          </a:p>
          <a:p>
            <a:pPr lvl="1" eaLnBrk="1" hangingPunct="1">
              <a:lnSpc>
                <a:spcPct val="90000"/>
              </a:lnSpc>
            </a:pPr>
            <a:r>
              <a:rPr lang="en-US" smtClean="0"/>
              <a:t>Distribution and variability on scales relevant to environment and climate changes</a:t>
            </a:r>
          </a:p>
          <a:p>
            <a:pPr lvl="1" eaLnBrk="1" hangingPunct="1">
              <a:lnSpc>
                <a:spcPct val="90000"/>
              </a:lnSpc>
              <a:buFont typeface="Georgia" charset="0"/>
              <a:buNone/>
            </a:pPr>
            <a:endParaRPr lang="en-US" smtClean="0"/>
          </a:p>
        </p:txBody>
      </p:sp>
      <p:sp>
        <p:nvSpPr>
          <p:cNvPr id="6148" name="Slide Number Placeholder 5"/>
          <p:cNvSpPr>
            <a:spLocks noGrp="1"/>
          </p:cNvSpPr>
          <p:nvPr>
            <p:ph type="sldNum" sz="quarter" idx="12"/>
          </p:nvPr>
        </p:nvSpPr>
        <p:spPr bwMode="auto">
          <a:noFill/>
          <a:ln>
            <a:miter lim="800000"/>
            <a:headEnd/>
            <a:tailEnd/>
          </a:ln>
        </p:spPr>
        <p:txBody>
          <a:bodyPr/>
          <a:lstStyle/>
          <a:p>
            <a:fld id="{2178D786-1CB6-485E-9299-78CF7EE6010E}" type="slidenum">
              <a:rPr lang="en-US" smtClean="0"/>
              <a:pPr/>
              <a:t>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n-US" sz="3600" dirty="0" smtClean="0"/>
              <a:t>Project objectives and strategy</a:t>
            </a:r>
          </a:p>
        </p:txBody>
      </p:sp>
      <p:graphicFrame>
        <p:nvGraphicFramePr>
          <p:cNvPr id="5" name="Content Placeholder 4"/>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Slide Number Placeholder 6"/>
          <p:cNvSpPr>
            <a:spLocks noGrp="1"/>
          </p:cNvSpPr>
          <p:nvPr>
            <p:ph type="sldNum" sz="quarter" idx="12"/>
          </p:nvPr>
        </p:nvSpPr>
        <p:spPr bwMode="auto">
          <a:noFill/>
          <a:ln>
            <a:miter lim="800000"/>
            <a:headEnd/>
            <a:tailEnd/>
          </a:ln>
        </p:spPr>
        <p:txBody>
          <a:bodyPr/>
          <a:lstStyle/>
          <a:p>
            <a:fld id="{5076C497-9B5D-49E2-8D43-6B6326823471}" type="slidenum">
              <a:rPr lang="en-US" smtClean="0"/>
              <a:pPr/>
              <a:t>3</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defRPr/>
            </a:pPr>
            <a:r>
              <a:rPr lang="en-US" sz="3600" dirty="0" smtClean="0"/>
              <a:t>Ocean-color based discrimination of different phytoplankton groups</a:t>
            </a:r>
          </a:p>
        </p:txBody>
      </p:sp>
      <p:sp>
        <p:nvSpPr>
          <p:cNvPr id="21507" name="Content Placeholder 2"/>
          <p:cNvSpPr>
            <a:spLocks noGrp="1"/>
          </p:cNvSpPr>
          <p:nvPr>
            <p:ph idx="1"/>
          </p:nvPr>
        </p:nvSpPr>
        <p:spPr>
          <a:xfrm>
            <a:off x="457200" y="2414588"/>
            <a:ext cx="8686800" cy="4324350"/>
          </a:xfrm>
        </p:spPr>
        <p:txBody>
          <a:bodyPr/>
          <a:lstStyle/>
          <a:p>
            <a:pPr eaLnBrk="1" hangingPunct="1"/>
            <a:r>
              <a:rPr lang="en-US" smtClean="0"/>
              <a:t>Satellite measurements of ocean color</a:t>
            </a:r>
          </a:p>
          <a:p>
            <a:pPr lvl="1" eaLnBrk="1" hangingPunct="1"/>
            <a:r>
              <a:rPr lang="en-US" smtClean="0"/>
              <a:t>Surface Chla concentration</a:t>
            </a:r>
          </a:p>
          <a:p>
            <a:pPr lvl="1" eaLnBrk="1" hangingPunct="1"/>
            <a:r>
              <a:rPr lang="en-US" smtClean="0"/>
              <a:t>Quasi-global spatial scale</a:t>
            </a:r>
          </a:p>
          <a:p>
            <a:pPr lvl="1" eaLnBrk="1" hangingPunct="1"/>
            <a:r>
              <a:rPr lang="en-US" smtClean="0"/>
              <a:t>Daily to decade</a:t>
            </a:r>
          </a:p>
          <a:p>
            <a:pPr eaLnBrk="1" hangingPunct="1"/>
            <a:r>
              <a:rPr lang="en-US" smtClean="0"/>
              <a:t>New generation of algorithms for discriminating different phytoplankton groups from ocean color</a:t>
            </a:r>
          </a:p>
          <a:p>
            <a:pPr lvl="1" eaLnBrk="1" hangingPunct="1"/>
            <a:r>
              <a:rPr lang="en-US" smtClean="0"/>
              <a:t>Dominance (</a:t>
            </a:r>
            <a:r>
              <a:rPr lang="en-US" i="1" smtClean="0"/>
              <a:t>Alvain et al. 2005</a:t>
            </a:r>
            <a:r>
              <a:rPr lang="en-US" smtClean="0"/>
              <a:t>)</a:t>
            </a:r>
          </a:p>
          <a:p>
            <a:pPr lvl="1" eaLnBrk="1" hangingPunct="1"/>
            <a:r>
              <a:rPr lang="en-US" smtClean="0"/>
              <a:t>Surface Chla (</a:t>
            </a:r>
            <a:r>
              <a:rPr lang="en-US" i="1" smtClean="0"/>
              <a:t>Devred et al. 2006; Hirata et al. 2008</a:t>
            </a:r>
            <a:r>
              <a:rPr lang="en-US" smtClean="0"/>
              <a:t>)</a:t>
            </a:r>
          </a:p>
          <a:p>
            <a:pPr lvl="1" eaLnBrk="1" hangingPunct="1"/>
            <a:r>
              <a:rPr lang="en-US" smtClean="0"/>
              <a:t>Vertical profile of Chla (</a:t>
            </a:r>
            <a:r>
              <a:rPr lang="en-US" i="1" smtClean="0"/>
              <a:t>Uitz et al. 2006</a:t>
            </a:r>
            <a:r>
              <a:rPr lang="en-US" smtClean="0"/>
              <a:t>)</a:t>
            </a:r>
          </a:p>
        </p:txBody>
      </p:sp>
      <p:sp>
        <p:nvSpPr>
          <p:cNvPr id="8196" name="Slide Number Placeholder 6"/>
          <p:cNvSpPr>
            <a:spLocks noGrp="1"/>
          </p:cNvSpPr>
          <p:nvPr>
            <p:ph type="sldNum" sz="quarter" idx="12"/>
          </p:nvPr>
        </p:nvSpPr>
        <p:spPr bwMode="auto">
          <a:noFill/>
          <a:ln>
            <a:miter lim="800000"/>
            <a:headEnd/>
            <a:tailEnd/>
          </a:ln>
        </p:spPr>
        <p:txBody>
          <a:bodyPr/>
          <a:lstStyle/>
          <a:p>
            <a:fld id="{61CAE4F9-BEEE-45E5-87D0-D0259DAD930F}" type="slidenum">
              <a:rPr lang="en-US" smtClean="0"/>
              <a:pPr/>
              <a:t>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6502400" y="2484438"/>
            <a:ext cx="2341563" cy="1387475"/>
            <a:chOff x="6502400" y="2484438"/>
            <a:chExt cx="2341563" cy="1387475"/>
          </a:xfrm>
        </p:grpSpPr>
        <p:sp>
          <p:nvSpPr>
            <p:cNvPr id="8" name="Rounded Rectangle 7"/>
            <p:cNvSpPr>
              <a:spLocks noChangeArrowheads="1"/>
            </p:cNvSpPr>
            <p:nvPr/>
          </p:nvSpPr>
          <p:spPr bwMode="auto">
            <a:xfrm>
              <a:off x="6772275" y="2484438"/>
              <a:ext cx="1320800" cy="523875"/>
            </a:xfrm>
            <a:prstGeom prst="roundRect">
              <a:avLst>
                <a:gd name="adj" fmla="val 16667"/>
              </a:avLst>
            </a:prstGeom>
            <a:solidFill>
              <a:srgbClr val="B7B7D4"/>
            </a:solidFill>
            <a:ln w="9525">
              <a:solidFill>
                <a:schemeClr val="accent1"/>
              </a:solidFill>
              <a:round/>
              <a:headEnd/>
              <a:tailEnd/>
            </a:ln>
            <a:effectLst>
              <a:outerShdw dist="25400" dir="5400000" rotWithShape="0">
                <a:srgbClr val="808080">
                  <a:alpha val="45000"/>
                </a:srgbClr>
              </a:outerShdw>
            </a:effectLst>
          </p:spPr>
          <p:txBody>
            <a:bodyPr anchor="ctr"/>
            <a:lstStyle/>
            <a:p>
              <a:pPr algn="ctr">
                <a:defRPr/>
              </a:pPr>
              <a:endParaRPr lang="en-US" sz="1800">
                <a:solidFill>
                  <a:schemeClr val="lt1"/>
                </a:solidFill>
                <a:latin typeface="+mn-lt"/>
                <a:ea typeface="+mn-ea"/>
              </a:endParaRPr>
            </a:p>
          </p:txBody>
        </p:sp>
        <p:sp>
          <p:nvSpPr>
            <p:cNvPr id="10" name="TextBox 9"/>
            <p:cNvSpPr txBox="1"/>
            <p:nvPr/>
          </p:nvSpPr>
          <p:spPr>
            <a:xfrm>
              <a:off x="6502400" y="3409950"/>
              <a:ext cx="2341563" cy="461963"/>
            </a:xfrm>
            <a:prstGeom prst="rect">
              <a:avLst/>
            </a:prstGeom>
            <a:noFill/>
          </p:spPr>
          <p:txBody>
            <a:bodyPr wrap="none">
              <a:spAutoFit/>
            </a:bodyPr>
            <a:lstStyle/>
            <a:p>
              <a:pPr>
                <a:defRPr/>
              </a:pPr>
              <a:r>
                <a:rPr lang="en-US" dirty="0">
                  <a:latin typeface="+mj-lt"/>
                  <a:cs typeface="ＭＳ Ｐゴシック" charset="-128"/>
                </a:rPr>
                <a:t>Conversion to C</a:t>
              </a:r>
            </a:p>
          </p:txBody>
        </p:sp>
        <p:cxnSp>
          <p:nvCxnSpPr>
            <p:cNvPr id="18" name="Straight Arrow Connector 17"/>
            <p:cNvCxnSpPr>
              <a:cxnSpLocks noChangeShapeType="1"/>
              <a:stCxn id="8" idx="2"/>
            </p:cNvCxnSpPr>
            <p:nvPr/>
          </p:nvCxnSpPr>
          <p:spPr bwMode="auto">
            <a:xfrm rot="16200000" flipH="1">
              <a:off x="7235031" y="3205957"/>
              <a:ext cx="395287" cy="0"/>
            </a:xfrm>
            <a:prstGeom prst="straightConnector1">
              <a:avLst/>
            </a:prstGeom>
            <a:noFill/>
            <a:ln w="19050">
              <a:solidFill>
                <a:schemeClr val="accent1"/>
              </a:solidFill>
              <a:round/>
              <a:headEnd/>
              <a:tailEnd type="arrow" w="med" len="med"/>
            </a:ln>
            <a:effectLst>
              <a:outerShdw dist="25400" dir="5400000" rotWithShape="0">
                <a:srgbClr val="808080">
                  <a:alpha val="39999"/>
                </a:srgbClr>
              </a:outerShdw>
            </a:effectLst>
          </p:spPr>
        </p:cxnSp>
      </p:grpSp>
      <p:grpSp>
        <p:nvGrpSpPr>
          <p:cNvPr id="3" name="Group 11"/>
          <p:cNvGrpSpPr>
            <a:grpSpLocks/>
          </p:cNvGrpSpPr>
          <p:nvPr/>
        </p:nvGrpSpPr>
        <p:grpSpPr bwMode="auto">
          <a:xfrm>
            <a:off x="2747963" y="2478088"/>
            <a:ext cx="3976687" cy="1387475"/>
            <a:chOff x="2747963" y="2478088"/>
            <a:chExt cx="3976687" cy="1387475"/>
          </a:xfrm>
        </p:grpSpPr>
        <p:sp>
          <p:nvSpPr>
            <p:cNvPr id="7" name="Rounded Rectangle 6"/>
            <p:cNvSpPr>
              <a:spLocks noChangeArrowheads="1"/>
            </p:cNvSpPr>
            <p:nvPr/>
          </p:nvSpPr>
          <p:spPr bwMode="auto">
            <a:xfrm>
              <a:off x="2747963" y="2478088"/>
              <a:ext cx="3976687" cy="522287"/>
            </a:xfrm>
            <a:prstGeom prst="roundRect">
              <a:avLst>
                <a:gd name="adj" fmla="val 16667"/>
              </a:avLst>
            </a:prstGeom>
            <a:solidFill>
              <a:srgbClr val="B7B7D4"/>
            </a:solidFill>
            <a:ln w="9525">
              <a:solidFill>
                <a:schemeClr val="accent1"/>
              </a:solidFill>
              <a:round/>
              <a:headEnd/>
              <a:tailEnd/>
            </a:ln>
            <a:effectLst>
              <a:outerShdw dist="25400" dir="5400000" rotWithShape="0">
                <a:srgbClr val="808080">
                  <a:alpha val="45000"/>
                </a:srgbClr>
              </a:outerShdw>
            </a:effectLst>
          </p:spPr>
          <p:txBody>
            <a:bodyPr anchor="ctr"/>
            <a:lstStyle/>
            <a:p>
              <a:pPr algn="ctr">
                <a:defRPr/>
              </a:pPr>
              <a:endParaRPr lang="en-US" sz="1800">
                <a:solidFill>
                  <a:schemeClr val="lt1"/>
                </a:solidFill>
                <a:latin typeface="+mn-lt"/>
                <a:ea typeface="+mn-ea"/>
              </a:endParaRPr>
            </a:p>
          </p:txBody>
        </p:sp>
        <p:sp>
          <p:nvSpPr>
            <p:cNvPr id="9" name="TextBox 8"/>
            <p:cNvSpPr txBox="1"/>
            <p:nvPr/>
          </p:nvSpPr>
          <p:spPr>
            <a:xfrm>
              <a:off x="3081338" y="3403600"/>
              <a:ext cx="3211512" cy="461963"/>
            </a:xfrm>
            <a:prstGeom prst="rect">
              <a:avLst/>
            </a:prstGeom>
            <a:noFill/>
          </p:spPr>
          <p:txBody>
            <a:bodyPr wrap="none">
              <a:spAutoFit/>
            </a:bodyPr>
            <a:lstStyle/>
            <a:p>
              <a:pPr>
                <a:defRPr/>
              </a:pPr>
              <a:r>
                <a:rPr lang="en-US" dirty="0">
                  <a:latin typeface="+mj-lt"/>
                  <a:cs typeface="ＭＳ Ｐゴシック" charset="-128"/>
                </a:rPr>
                <a:t>Absorbed light energy</a:t>
              </a:r>
            </a:p>
          </p:txBody>
        </p:sp>
        <p:cxnSp>
          <p:nvCxnSpPr>
            <p:cNvPr id="14" name="Straight Arrow Connector 13"/>
            <p:cNvCxnSpPr>
              <a:cxnSpLocks noChangeShapeType="1"/>
              <a:stCxn id="7" idx="2"/>
            </p:cNvCxnSpPr>
            <p:nvPr/>
          </p:nvCxnSpPr>
          <p:spPr bwMode="auto">
            <a:xfrm rot="16200000" flipH="1">
              <a:off x="4539456" y="3196432"/>
              <a:ext cx="403225" cy="11112"/>
            </a:xfrm>
            <a:prstGeom prst="straightConnector1">
              <a:avLst/>
            </a:prstGeom>
            <a:noFill/>
            <a:ln w="19050">
              <a:solidFill>
                <a:schemeClr val="accent1"/>
              </a:solidFill>
              <a:round/>
              <a:headEnd/>
              <a:tailEnd type="arrow" w="med" len="med"/>
            </a:ln>
            <a:effectLst>
              <a:outerShdw dist="25400" dir="5400000" rotWithShape="0">
                <a:srgbClr val="808080">
                  <a:alpha val="39999"/>
                </a:srgbClr>
              </a:outerShdw>
            </a:effectLst>
          </p:spPr>
        </p:cxnSp>
      </p:grpSp>
      <p:sp>
        <p:nvSpPr>
          <p:cNvPr id="19460" name="Title 1"/>
          <p:cNvSpPr>
            <a:spLocks noGrp="1"/>
          </p:cNvSpPr>
          <p:nvPr>
            <p:ph type="title"/>
          </p:nvPr>
        </p:nvSpPr>
        <p:spPr>
          <a:xfrm>
            <a:off x="0" y="1143000"/>
            <a:ext cx="9144000" cy="1066800"/>
          </a:xfrm>
        </p:spPr>
        <p:txBody>
          <a:bodyPr/>
          <a:lstStyle/>
          <a:p>
            <a:pPr eaLnBrk="1" hangingPunct="1">
              <a:defRPr/>
            </a:pPr>
            <a:r>
              <a:rPr lang="en-US" sz="3600" dirty="0" smtClean="0"/>
              <a:t>Ocean color-based primary production model</a:t>
            </a:r>
          </a:p>
        </p:txBody>
      </p:sp>
      <p:sp>
        <p:nvSpPr>
          <p:cNvPr id="9221" name="TextBox 4"/>
          <p:cNvSpPr txBox="1">
            <a:spLocks noChangeArrowheads="1"/>
          </p:cNvSpPr>
          <p:nvPr/>
        </p:nvSpPr>
        <p:spPr bwMode="auto">
          <a:xfrm>
            <a:off x="1395413" y="2478088"/>
            <a:ext cx="6718300" cy="522287"/>
          </a:xfrm>
          <a:prstGeom prst="rect">
            <a:avLst/>
          </a:prstGeom>
          <a:noFill/>
          <a:ln w="9525">
            <a:noFill/>
            <a:miter lim="800000"/>
            <a:headEnd/>
            <a:tailEnd/>
          </a:ln>
        </p:spPr>
        <p:txBody>
          <a:bodyPr wrap="none">
            <a:spAutoFit/>
          </a:bodyPr>
          <a:lstStyle/>
          <a:p>
            <a:r>
              <a:rPr lang="en-US" sz="2800">
                <a:latin typeface="Trebuchet MS" charset="0"/>
              </a:rPr>
              <a:t>P(t,z) = Chla(z,t) a*(z,t) PAR(z,t) Φ</a:t>
            </a:r>
            <a:r>
              <a:rPr lang="en-US" sz="2800" baseline="-25000">
                <a:latin typeface="Trebuchet MS" charset="0"/>
              </a:rPr>
              <a:t>c</a:t>
            </a:r>
            <a:r>
              <a:rPr lang="en-US" sz="2800">
                <a:latin typeface="Trebuchet MS" charset="0"/>
              </a:rPr>
              <a:t>(z,t)</a:t>
            </a:r>
          </a:p>
        </p:txBody>
      </p:sp>
      <p:sp>
        <p:nvSpPr>
          <p:cNvPr id="9222" name="Text Box 16"/>
          <p:cNvSpPr txBox="1">
            <a:spLocks noChangeArrowheads="1"/>
          </p:cNvSpPr>
          <p:nvPr/>
        </p:nvSpPr>
        <p:spPr bwMode="auto">
          <a:xfrm>
            <a:off x="127000" y="4173538"/>
            <a:ext cx="8915400" cy="2246312"/>
          </a:xfrm>
          <a:prstGeom prst="rect">
            <a:avLst/>
          </a:prstGeom>
          <a:noFill/>
          <a:ln w="9525">
            <a:noFill/>
            <a:miter lim="800000"/>
            <a:headEnd/>
            <a:tailEnd/>
          </a:ln>
        </p:spPr>
        <p:txBody>
          <a:bodyPr>
            <a:spAutoFit/>
          </a:bodyPr>
          <a:lstStyle/>
          <a:p>
            <a:pPr>
              <a:spcBef>
                <a:spcPct val="50000"/>
              </a:spcBef>
              <a:buClr>
                <a:schemeClr val="accent2"/>
              </a:buClr>
              <a:buFont typeface="Lucida Grande" charset="0"/>
              <a:buChar char="▫"/>
            </a:pPr>
            <a:r>
              <a:rPr lang="en-US" sz="2000">
                <a:solidFill>
                  <a:schemeClr val="accent2"/>
                </a:solidFill>
                <a:latin typeface="Trebuchet MS" charset="0"/>
                <a:cs typeface="Tahoma" charset="0"/>
              </a:rPr>
              <a:t> P: Primary production (g C m</a:t>
            </a:r>
            <a:r>
              <a:rPr lang="en-US" sz="2000" baseline="30000">
                <a:solidFill>
                  <a:schemeClr val="accent2"/>
                </a:solidFill>
                <a:latin typeface="Trebuchet MS" charset="0"/>
                <a:cs typeface="Tahoma" charset="0"/>
              </a:rPr>
              <a:t>-3</a:t>
            </a:r>
            <a:r>
              <a:rPr lang="en-US" sz="2000">
                <a:solidFill>
                  <a:schemeClr val="accent2"/>
                </a:solidFill>
                <a:latin typeface="Trebuchet MS" charset="0"/>
                <a:cs typeface="Tahoma" charset="0"/>
              </a:rPr>
              <a:t> d</a:t>
            </a:r>
            <a:r>
              <a:rPr lang="en-US" sz="2000" baseline="30000">
                <a:solidFill>
                  <a:schemeClr val="accent2"/>
                </a:solidFill>
                <a:latin typeface="Trebuchet MS" charset="0"/>
                <a:cs typeface="Tahoma" charset="0"/>
              </a:rPr>
              <a:t>-1</a:t>
            </a:r>
            <a:r>
              <a:rPr lang="en-US" sz="2000">
                <a:solidFill>
                  <a:schemeClr val="accent2"/>
                </a:solidFill>
                <a:latin typeface="Trebuchet MS" charset="0"/>
                <a:cs typeface="Tahoma" charset="0"/>
              </a:rPr>
              <a:t>)</a:t>
            </a:r>
          </a:p>
          <a:p>
            <a:pPr>
              <a:spcBef>
                <a:spcPct val="50000"/>
              </a:spcBef>
              <a:buClr>
                <a:schemeClr val="accent2"/>
              </a:buClr>
              <a:buFont typeface="Lucida Grande" charset="0"/>
              <a:buChar char="▫"/>
            </a:pPr>
            <a:r>
              <a:rPr lang="en-US" sz="2000">
                <a:solidFill>
                  <a:schemeClr val="accent2"/>
                </a:solidFill>
                <a:latin typeface="Trebuchet MS" charset="0"/>
                <a:cs typeface="Tahoma" charset="0"/>
              </a:rPr>
              <a:t> PAR: Irradiance available for photosynthesis (mol quanta m</a:t>
            </a:r>
            <a:r>
              <a:rPr lang="en-US" sz="2000" baseline="30000">
                <a:solidFill>
                  <a:schemeClr val="accent2"/>
                </a:solidFill>
                <a:latin typeface="Trebuchet MS" charset="0"/>
                <a:cs typeface="Tahoma" charset="0"/>
              </a:rPr>
              <a:t>-2</a:t>
            </a:r>
            <a:r>
              <a:rPr lang="en-US" sz="2000">
                <a:solidFill>
                  <a:schemeClr val="accent2"/>
                </a:solidFill>
                <a:latin typeface="Trebuchet MS" charset="0"/>
                <a:cs typeface="Tahoma" charset="0"/>
              </a:rPr>
              <a:t> s</a:t>
            </a:r>
            <a:r>
              <a:rPr lang="en-US" sz="2000" baseline="30000">
                <a:solidFill>
                  <a:schemeClr val="accent2"/>
                </a:solidFill>
                <a:latin typeface="Trebuchet MS" charset="0"/>
                <a:cs typeface="Tahoma" charset="0"/>
              </a:rPr>
              <a:t>-1</a:t>
            </a:r>
            <a:r>
              <a:rPr lang="en-US" sz="2000">
                <a:solidFill>
                  <a:schemeClr val="accent2"/>
                </a:solidFill>
                <a:latin typeface="Trebuchet MS" charset="0"/>
                <a:cs typeface="Tahoma" charset="0"/>
              </a:rPr>
              <a:t>)</a:t>
            </a:r>
            <a:endParaRPr lang="en-US" sz="2000" baseline="30000">
              <a:solidFill>
                <a:schemeClr val="accent2"/>
              </a:solidFill>
              <a:latin typeface="Trebuchet MS" charset="0"/>
              <a:cs typeface="Tahoma" charset="0"/>
            </a:endParaRPr>
          </a:p>
          <a:p>
            <a:pPr>
              <a:spcBef>
                <a:spcPct val="50000"/>
              </a:spcBef>
              <a:buClr>
                <a:schemeClr val="accent2"/>
              </a:buClr>
              <a:buFont typeface="Lucida Grande" charset="0"/>
              <a:buChar char="▫"/>
            </a:pPr>
            <a:r>
              <a:rPr lang="en-US" sz="2000">
                <a:solidFill>
                  <a:schemeClr val="accent2"/>
                </a:solidFill>
                <a:latin typeface="Trebuchet MS" charset="0"/>
                <a:cs typeface="Tahoma" charset="0"/>
              </a:rPr>
              <a:t> Chla: Concentration of chlorophyll </a:t>
            </a:r>
            <a:r>
              <a:rPr lang="en-US" sz="2000" i="1">
                <a:solidFill>
                  <a:schemeClr val="accent2"/>
                </a:solidFill>
                <a:latin typeface="Trebuchet MS" charset="0"/>
                <a:cs typeface="Tahoma" charset="0"/>
              </a:rPr>
              <a:t>a</a:t>
            </a:r>
            <a:r>
              <a:rPr lang="en-US" sz="2000">
                <a:solidFill>
                  <a:schemeClr val="accent2"/>
                </a:solidFill>
                <a:latin typeface="Trebuchet MS" charset="0"/>
                <a:cs typeface="Tahoma" charset="0"/>
              </a:rPr>
              <a:t> (mg m</a:t>
            </a:r>
            <a:r>
              <a:rPr lang="en-US" sz="2000" baseline="30000">
                <a:solidFill>
                  <a:schemeClr val="accent2"/>
                </a:solidFill>
                <a:latin typeface="Trebuchet MS" charset="0"/>
                <a:cs typeface="Tahoma" charset="0"/>
              </a:rPr>
              <a:t>-3</a:t>
            </a:r>
            <a:r>
              <a:rPr lang="en-US" sz="2000">
                <a:solidFill>
                  <a:schemeClr val="accent2"/>
                </a:solidFill>
                <a:latin typeface="Trebuchet MS" charset="0"/>
                <a:cs typeface="Tahoma" charset="0"/>
              </a:rPr>
              <a:t>)</a:t>
            </a:r>
          </a:p>
          <a:p>
            <a:pPr>
              <a:spcBef>
                <a:spcPct val="50000"/>
              </a:spcBef>
              <a:buClr>
                <a:schemeClr val="accent2"/>
              </a:buClr>
              <a:buFont typeface="Lucida Grande" charset="0"/>
              <a:buChar char="▫"/>
            </a:pPr>
            <a:r>
              <a:rPr lang="en-US" sz="2000">
                <a:solidFill>
                  <a:schemeClr val="accent2"/>
                </a:solidFill>
                <a:latin typeface="Trebuchet MS" charset="0"/>
                <a:cs typeface="Tahoma" charset="0"/>
              </a:rPr>
              <a:t> a*: Chla-specific absorption coefficient of phytoplankton [m</a:t>
            </a:r>
            <a:r>
              <a:rPr lang="en-US" sz="2000" baseline="30000">
                <a:solidFill>
                  <a:schemeClr val="accent2"/>
                </a:solidFill>
                <a:latin typeface="Trebuchet MS" charset="0"/>
                <a:cs typeface="Tahoma" charset="0"/>
              </a:rPr>
              <a:t>2</a:t>
            </a:r>
            <a:r>
              <a:rPr lang="en-US" sz="2000">
                <a:solidFill>
                  <a:schemeClr val="accent2"/>
                </a:solidFill>
                <a:latin typeface="Trebuchet MS" charset="0"/>
                <a:cs typeface="Tahoma" charset="0"/>
              </a:rPr>
              <a:t> (mg Chla)</a:t>
            </a:r>
            <a:r>
              <a:rPr lang="en-US" sz="2000" baseline="30000">
                <a:solidFill>
                  <a:schemeClr val="accent2"/>
                </a:solidFill>
                <a:latin typeface="Trebuchet MS" charset="0"/>
                <a:cs typeface="Tahoma" charset="0"/>
              </a:rPr>
              <a:t>-1</a:t>
            </a:r>
            <a:r>
              <a:rPr lang="en-US" sz="2000">
                <a:solidFill>
                  <a:schemeClr val="accent2"/>
                </a:solidFill>
                <a:latin typeface="Trebuchet MS" charset="0"/>
                <a:cs typeface="Tahoma" charset="0"/>
              </a:rPr>
              <a:t>]</a:t>
            </a:r>
          </a:p>
          <a:p>
            <a:pPr>
              <a:spcBef>
                <a:spcPct val="50000"/>
              </a:spcBef>
              <a:buClr>
                <a:schemeClr val="accent2"/>
              </a:buClr>
              <a:buFont typeface="Lucida Grande" charset="0"/>
              <a:buChar char="▫"/>
            </a:pPr>
            <a:r>
              <a:rPr lang="en-US" sz="2000">
                <a:solidFill>
                  <a:schemeClr val="accent2"/>
                </a:solidFill>
                <a:latin typeface="Trebuchet MS" charset="0"/>
                <a:cs typeface="Times New Roman" charset="0"/>
              </a:rPr>
              <a:t> </a:t>
            </a:r>
            <a:r>
              <a:rPr lang="el-GR" sz="2000">
                <a:solidFill>
                  <a:schemeClr val="accent2"/>
                </a:solidFill>
                <a:latin typeface="Trebuchet MS" charset="0"/>
                <a:cs typeface="Times New Roman" charset="0"/>
              </a:rPr>
              <a:t>Φ</a:t>
            </a:r>
            <a:r>
              <a:rPr lang="en-US" sz="2000" baseline="-25000">
                <a:solidFill>
                  <a:schemeClr val="accent2"/>
                </a:solidFill>
                <a:latin typeface="Trebuchet MS" charset="0"/>
                <a:cs typeface="Times New Roman" charset="0"/>
              </a:rPr>
              <a:t>c</a:t>
            </a:r>
            <a:r>
              <a:rPr lang="en-US" sz="2000">
                <a:solidFill>
                  <a:schemeClr val="accent2"/>
                </a:solidFill>
                <a:latin typeface="Trebuchet MS" charset="0"/>
                <a:cs typeface="Times New Roman" charset="0"/>
              </a:rPr>
              <a:t>:</a:t>
            </a:r>
            <a:r>
              <a:rPr lang="en-US" sz="2000">
                <a:solidFill>
                  <a:schemeClr val="accent2"/>
                </a:solidFill>
                <a:latin typeface="Trebuchet MS" charset="0"/>
                <a:cs typeface="Tahoma" charset="0"/>
              </a:rPr>
              <a:t> Quantum yield of carbon fixation [mol C (mol quanta)</a:t>
            </a:r>
            <a:r>
              <a:rPr lang="en-US" sz="2000" baseline="30000">
                <a:solidFill>
                  <a:schemeClr val="accent2"/>
                </a:solidFill>
                <a:latin typeface="Trebuchet MS" charset="0"/>
                <a:cs typeface="Tahoma" charset="0"/>
              </a:rPr>
              <a:t>-1</a:t>
            </a:r>
            <a:r>
              <a:rPr lang="en-US" sz="2000">
                <a:solidFill>
                  <a:schemeClr val="accent2"/>
                </a:solidFill>
                <a:latin typeface="Trebuchet MS" charset="0"/>
                <a:cs typeface="Tahoma" charset="0"/>
              </a:rPr>
              <a:t>] </a:t>
            </a:r>
          </a:p>
        </p:txBody>
      </p:sp>
      <p:sp>
        <p:nvSpPr>
          <p:cNvPr id="9223" name="Slide Number Placeholder 12"/>
          <p:cNvSpPr>
            <a:spLocks noGrp="1"/>
          </p:cNvSpPr>
          <p:nvPr>
            <p:ph type="sldNum" sz="quarter" idx="12"/>
          </p:nvPr>
        </p:nvSpPr>
        <p:spPr bwMode="auto">
          <a:noFill/>
          <a:ln>
            <a:miter lim="800000"/>
            <a:headEnd/>
            <a:tailEnd/>
          </a:ln>
        </p:spPr>
        <p:txBody>
          <a:bodyPr/>
          <a:lstStyle/>
          <a:p>
            <a:fld id="{08BAC7AC-2B8F-4591-92BF-521BC238F391}" type="slidenum">
              <a:rPr lang="en-US" smtClean="0"/>
              <a:pPr/>
              <a:t>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a:spLocks noChangeArrowheads="1"/>
          </p:cNvSpPr>
          <p:nvPr/>
        </p:nvSpPr>
        <p:spPr bwMode="auto">
          <a:xfrm>
            <a:off x="2120900" y="2490788"/>
            <a:ext cx="1714500" cy="523875"/>
          </a:xfrm>
          <a:prstGeom prst="roundRect">
            <a:avLst>
              <a:gd name="adj" fmla="val 16667"/>
            </a:avLst>
          </a:prstGeom>
          <a:solidFill>
            <a:srgbClr val="B7B7D4"/>
          </a:solidFill>
          <a:ln w="9525">
            <a:solidFill>
              <a:schemeClr val="accent1"/>
            </a:solidFill>
            <a:round/>
            <a:headEnd/>
            <a:tailEnd/>
          </a:ln>
          <a:effectLst>
            <a:outerShdw dist="25400" dir="5400000" rotWithShape="0">
              <a:srgbClr val="808080">
                <a:alpha val="45000"/>
              </a:srgbClr>
            </a:outerShdw>
          </a:effectLst>
        </p:spPr>
        <p:txBody>
          <a:bodyPr anchor="ctr"/>
          <a:lstStyle/>
          <a:p>
            <a:pPr algn="ctr">
              <a:defRPr/>
            </a:pPr>
            <a:endParaRPr lang="en-US" sz="1800">
              <a:solidFill>
                <a:schemeClr val="lt1"/>
              </a:solidFill>
              <a:latin typeface="+mn-lt"/>
              <a:ea typeface="+mn-ea"/>
            </a:endParaRPr>
          </a:p>
        </p:txBody>
      </p:sp>
      <p:grpSp>
        <p:nvGrpSpPr>
          <p:cNvPr id="2" name="Group 11"/>
          <p:cNvGrpSpPr>
            <a:grpSpLocks/>
          </p:cNvGrpSpPr>
          <p:nvPr/>
        </p:nvGrpSpPr>
        <p:grpSpPr bwMode="auto">
          <a:xfrm>
            <a:off x="3910013" y="2484438"/>
            <a:ext cx="4264025" cy="530225"/>
            <a:chOff x="3910013" y="2484438"/>
            <a:chExt cx="4264024" cy="530225"/>
          </a:xfrm>
        </p:grpSpPr>
        <p:sp>
          <p:nvSpPr>
            <p:cNvPr id="10" name="Rounded Rectangle 9"/>
            <p:cNvSpPr>
              <a:spLocks noChangeArrowheads="1"/>
            </p:cNvSpPr>
            <p:nvPr/>
          </p:nvSpPr>
          <p:spPr bwMode="auto">
            <a:xfrm>
              <a:off x="3910013" y="2490788"/>
              <a:ext cx="1360487" cy="523875"/>
            </a:xfrm>
            <a:prstGeom prst="roundRect">
              <a:avLst>
                <a:gd name="adj" fmla="val 16667"/>
              </a:avLst>
            </a:prstGeom>
            <a:solidFill>
              <a:srgbClr val="B7B7D4"/>
            </a:solidFill>
            <a:ln w="9525">
              <a:solidFill>
                <a:schemeClr val="accent1"/>
              </a:solidFill>
              <a:round/>
              <a:headEnd/>
              <a:tailEnd/>
            </a:ln>
            <a:effectLst>
              <a:outerShdw dist="25400" dir="5400000" rotWithShape="0">
                <a:srgbClr val="808080">
                  <a:alpha val="45000"/>
                </a:srgbClr>
              </a:outerShdw>
            </a:effectLst>
          </p:spPr>
          <p:txBody>
            <a:bodyPr anchor="ctr"/>
            <a:lstStyle/>
            <a:p>
              <a:pPr algn="ctr">
                <a:defRPr/>
              </a:pPr>
              <a:endParaRPr lang="en-US" sz="1800">
                <a:solidFill>
                  <a:schemeClr val="lt1"/>
                </a:solidFill>
                <a:latin typeface="+mn-lt"/>
                <a:ea typeface="+mn-ea"/>
              </a:endParaRPr>
            </a:p>
          </p:txBody>
        </p:sp>
        <p:sp>
          <p:nvSpPr>
            <p:cNvPr id="9" name="Rounded Rectangle 8"/>
            <p:cNvSpPr>
              <a:spLocks noChangeArrowheads="1"/>
            </p:cNvSpPr>
            <p:nvPr/>
          </p:nvSpPr>
          <p:spPr bwMode="auto">
            <a:xfrm>
              <a:off x="6704012" y="2484438"/>
              <a:ext cx="1470025" cy="523875"/>
            </a:xfrm>
            <a:prstGeom prst="roundRect">
              <a:avLst>
                <a:gd name="adj" fmla="val 16667"/>
              </a:avLst>
            </a:prstGeom>
            <a:solidFill>
              <a:srgbClr val="B7B7D4"/>
            </a:solidFill>
            <a:ln w="9525">
              <a:solidFill>
                <a:schemeClr val="accent1"/>
              </a:solidFill>
              <a:round/>
              <a:headEnd/>
              <a:tailEnd/>
            </a:ln>
            <a:effectLst>
              <a:outerShdw dist="25400" dir="5400000" rotWithShape="0">
                <a:srgbClr val="808080">
                  <a:alpha val="45000"/>
                </a:srgbClr>
              </a:outerShdw>
            </a:effectLst>
          </p:spPr>
          <p:txBody>
            <a:bodyPr anchor="ctr"/>
            <a:lstStyle/>
            <a:p>
              <a:pPr algn="ctr">
                <a:defRPr/>
              </a:pPr>
              <a:endParaRPr lang="en-US" sz="1800">
                <a:solidFill>
                  <a:schemeClr val="lt1"/>
                </a:solidFill>
                <a:latin typeface="+mn-lt"/>
                <a:ea typeface="+mn-ea"/>
              </a:endParaRPr>
            </a:p>
          </p:txBody>
        </p:sp>
      </p:grpSp>
      <p:sp>
        <p:nvSpPr>
          <p:cNvPr id="20485" name="Title 1"/>
          <p:cNvSpPr>
            <a:spLocks noGrp="1"/>
          </p:cNvSpPr>
          <p:nvPr>
            <p:ph type="title"/>
          </p:nvPr>
        </p:nvSpPr>
        <p:spPr>
          <a:xfrm>
            <a:off x="584200" y="838200"/>
            <a:ext cx="7975600" cy="1066800"/>
          </a:xfrm>
        </p:spPr>
        <p:txBody>
          <a:bodyPr/>
          <a:lstStyle/>
          <a:p>
            <a:pPr eaLnBrk="1" hangingPunct="1">
              <a:defRPr/>
            </a:pPr>
            <a:r>
              <a:rPr lang="en-US" sz="3600" dirty="0" smtClean="0"/>
              <a:t>Primary production at the </a:t>
            </a:r>
            <a:r>
              <a:rPr lang="en-US" sz="3600" dirty="0" err="1" smtClean="0"/>
              <a:t>phytoplantkon</a:t>
            </a:r>
            <a:r>
              <a:rPr lang="en-US" sz="3600" dirty="0" smtClean="0"/>
              <a:t> group level</a:t>
            </a:r>
          </a:p>
        </p:txBody>
      </p:sp>
      <p:graphicFrame>
        <p:nvGraphicFramePr>
          <p:cNvPr id="8" name="Diagram 7"/>
          <p:cNvGraphicFramePr/>
          <p:nvPr/>
        </p:nvGraphicFramePr>
        <p:xfrm>
          <a:off x="291442" y="3164831"/>
          <a:ext cx="8680813" cy="3289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6" name="TextBox 4"/>
          <p:cNvSpPr txBox="1">
            <a:spLocks noChangeArrowheads="1"/>
          </p:cNvSpPr>
          <p:nvPr/>
        </p:nvSpPr>
        <p:spPr bwMode="auto">
          <a:xfrm>
            <a:off x="541338" y="2478088"/>
            <a:ext cx="7796212" cy="523875"/>
          </a:xfrm>
          <a:prstGeom prst="rect">
            <a:avLst/>
          </a:prstGeom>
          <a:noFill/>
          <a:ln w="9525">
            <a:noFill/>
            <a:miter lim="800000"/>
            <a:headEnd/>
            <a:tailEnd/>
          </a:ln>
        </p:spPr>
        <p:txBody>
          <a:bodyPr wrap="none">
            <a:spAutoFit/>
          </a:bodyPr>
          <a:lstStyle/>
          <a:p>
            <a:r>
              <a:rPr lang="en-US" sz="2800">
                <a:latin typeface="Trebuchet MS" charset="0"/>
              </a:rPr>
              <a:t>P</a:t>
            </a:r>
            <a:r>
              <a:rPr lang="en-US" sz="2800" baseline="-25000">
                <a:latin typeface="Trebuchet MS" charset="0"/>
              </a:rPr>
              <a:t>pg</a:t>
            </a:r>
            <a:r>
              <a:rPr lang="en-US" sz="2800">
                <a:latin typeface="Trebuchet MS" charset="0"/>
              </a:rPr>
              <a:t>(t,z) = Chla</a:t>
            </a:r>
            <a:r>
              <a:rPr lang="en-US" sz="2800" baseline="-25000">
                <a:latin typeface="Trebuchet MS" charset="0"/>
              </a:rPr>
              <a:t>pg</a:t>
            </a:r>
            <a:r>
              <a:rPr lang="en-US" sz="2800">
                <a:latin typeface="Trebuchet MS" charset="0"/>
              </a:rPr>
              <a:t>(z,t) a</a:t>
            </a:r>
            <a:r>
              <a:rPr lang="en-US" sz="2800" baseline="-25000">
                <a:latin typeface="Trebuchet MS" charset="0"/>
              </a:rPr>
              <a:t>pg</a:t>
            </a:r>
            <a:r>
              <a:rPr lang="en-US" sz="2800">
                <a:latin typeface="Trebuchet MS" charset="0"/>
              </a:rPr>
              <a:t>*(z,t) PAR(z,t) Φ</a:t>
            </a:r>
            <a:r>
              <a:rPr lang="en-US" sz="2800" baseline="-25000">
                <a:latin typeface="Trebuchet MS" charset="0"/>
              </a:rPr>
              <a:t>c,pg</a:t>
            </a:r>
            <a:r>
              <a:rPr lang="en-US" sz="2800">
                <a:latin typeface="Trebuchet MS" charset="0"/>
              </a:rPr>
              <a:t>(z,t)</a:t>
            </a:r>
          </a:p>
        </p:txBody>
      </p:sp>
      <p:sp>
        <p:nvSpPr>
          <p:cNvPr id="10247" name="Slide Number Placeholder 12"/>
          <p:cNvSpPr>
            <a:spLocks noGrp="1"/>
          </p:cNvSpPr>
          <p:nvPr>
            <p:ph type="sldNum" sz="quarter" idx="12"/>
          </p:nvPr>
        </p:nvSpPr>
        <p:spPr bwMode="auto">
          <a:noFill/>
          <a:ln>
            <a:miter lim="800000"/>
            <a:headEnd/>
            <a:tailEnd/>
          </a:ln>
        </p:spPr>
        <p:txBody>
          <a:bodyPr/>
          <a:lstStyle/>
          <a:p>
            <a:fld id="{0CF134B2-6F9E-4D77-8105-FC4BEC6BDC11}" type="slidenum">
              <a:rPr lang="en-US" smtClean="0"/>
              <a:pPr/>
              <a:t>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a:grpSpLocks/>
          </p:cNvGrpSpPr>
          <p:nvPr/>
        </p:nvGrpSpPr>
        <p:grpSpPr bwMode="auto">
          <a:xfrm>
            <a:off x="850900" y="1881188"/>
            <a:ext cx="7881938" cy="4654550"/>
            <a:chOff x="850900" y="1881188"/>
            <a:chExt cx="7881938" cy="4654550"/>
          </a:xfrm>
        </p:grpSpPr>
        <p:sp>
          <p:nvSpPr>
            <p:cNvPr id="34" name="Rounded Rectangle 33"/>
            <p:cNvSpPr>
              <a:spLocks noChangeArrowheads="1"/>
            </p:cNvSpPr>
            <p:nvPr/>
          </p:nvSpPr>
          <p:spPr bwMode="auto">
            <a:xfrm>
              <a:off x="4294188" y="1881188"/>
              <a:ext cx="811212" cy="338137"/>
            </a:xfrm>
            <a:prstGeom prst="roundRect">
              <a:avLst>
                <a:gd name="adj" fmla="val 16667"/>
              </a:avLst>
            </a:prstGeom>
            <a:solidFill>
              <a:srgbClr val="B7B7D4"/>
            </a:solidFill>
            <a:ln w="9525">
              <a:solidFill>
                <a:schemeClr val="accent1"/>
              </a:solidFill>
              <a:round/>
              <a:headEnd/>
              <a:tailEnd/>
            </a:ln>
            <a:effectLst>
              <a:outerShdw dist="25400" dir="5400000" rotWithShape="0">
                <a:srgbClr val="808080">
                  <a:alpha val="45000"/>
                </a:srgbClr>
              </a:outerShdw>
            </a:effectLst>
          </p:spPr>
          <p:txBody>
            <a:bodyPr anchor="ctr"/>
            <a:lstStyle/>
            <a:p>
              <a:pPr algn="ctr">
                <a:defRPr/>
              </a:pPr>
              <a:endParaRPr lang="en-US" sz="1800">
                <a:solidFill>
                  <a:schemeClr val="lt1"/>
                </a:solidFill>
                <a:latin typeface="+mn-lt"/>
                <a:ea typeface="+mn-ea"/>
              </a:endParaRPr>
            </a:p>
          </p:txBody>
        </p:sp>
        <p:grpSp>
          <p:nvGrpSpPr>
            <p:cNvPr id="11297" name="Group 4"/>
            <p:cNvGrpSpPr>
              <a:grpSpLocks/>
            </p:cNvGrpSpPr>
            <p:nvPr/>
          </p:nvGrpSpPr>
          <p:grpSpPr bwMode="auto">
            <a:xfrm>
              <a:off x="850900" y="5611813"/>
              <a:ext cx="7881938" cy="923925"/>
              <a:chOff x="536" y="3443"/>
              <a:chExt cx="4965" cy="582"/>
            </a:xfrm>
          </p:grpSpPr>
          <p:sp>
            <p:nvSpPr>
              <p:cNvPr id="11298" name="Text Box 5"/>
              <p:cNvSpPr txBox="1">
                <a:spLocks noChangeArrowheads="1"/>
              </p:cNvSpPr>
              <p:nvPr/>
            </p:nvSpPr>
            <p:spPr bwMode="auto">
              <a:xfrm>
                <a:off x="536" y="3772"/>
                <a:ext cx="449" cy="231"/>
              </a:xfrm>
              <a:prstGeom prst="rect">
                <a:avLst/>
              </a:prstGeom>
              <a:noFill/>
              <a:ln w="9525">
                <a:noFill/>
                <a:miter lim="800000"/>
                <a:headEnd/>
                <a:tailEnd/>
              </a:ln>
            </p:spPr>
            <p:txBody>
              <a:bodyPr>
                <a:spAutoFit/>
              </a:bodyPr>
              <a:lstStyle/>
              <a:p>
                <a:pPr algn="ctr">
                  <a:spcBef>
                    <a:spcPct val="50000"/>
                  </a:spcBef>
                </a:pPr>
                <a:r>
                  <a:rPr lang="en-US" sz="1800">
                    <a:solidFill>
                      <a:srgbClr val="33CC33"/>
                    </a:solidFill>
                    <a:latin typeface="Calibri" charset="0"/>
                  </a:rPr>
                  <a:t>P</a:t>
                </a:r>
                <a:r>
                  <a:rPr lang="en-US" sz="1800" baseline="-25000">
                    <a:solidFill>
                      <a:srgbClr val="33CC33"/>
                    </a:solidFill>
                    <a:latin typeface="Calibri" charset="0"/>
                  </a:rPr>
                  <a:t>micro</a:t>
                </a:r>
              </a:p>
            </p:txBody>
          </p:sp>
          <p:sp>
            <p:nvSpPr>
              <p:cNvPr id="11299" name="Text Box 6"/>
              <p:cNvSpPr txBox="1">
                <a:spLocks noChangeArrowheads="1"/>
              </p:cNvSpPr>
              <p:nvPr/>
            </p:nvSpPr>
            <p:spPr bwMode="auto">
              <a:xfrm>
                <a:off x="1370" y="3772"/>
                <a:ext cx="437" cy="231"/>
              </a:xfrm>
              <a:prstGeom prst="rect">
                <a:avLst/>
              </a:prstGeom>
              <a:noFill/>
              <a:ln w="9525">
                <a:noFill/>
                <a:miter lim="800000"/>
                <a:headEnd/>
                <a:tailEnd/>
              </a:ln>
            </p:spPr>
            <p:txBody>
              <a:bodyPr>
                <a:spAutoFit/>
              </a:bodyPr>
              <a:lstStyle/>
              <a:p>
                <a:pPr algn="ctr">
                  <a:spcBef>
                    <a:spcPct val="50000"/>
                  </a:spcBef>
                </a:pPr>
                <a:r>
                  <a:rPr lang="en-US" sz="1800">
                    <a:solidFill>
                      <a:srgbClr val="A50021"/>
                    </a:solidFill>
                    <a:latin typeface="Calibri" charset="0"/>
                  </a:rPr>
                  <a:t>P</a:t>
                </a:r>
                <a:r>
                  <a:rPr lang="en-US" sz="1800" baseline="-25000">
                    <a:solidFill>
                      <a:srgbClr val="A50021"/>
                    </a:solidFill>
                    <a:latin typeface="Calibri" charset="0"/>
                  </a:rPr>
                  <a:t>nano</a:t>
                </a:r>
              </a:p>
            </p:txBody>
          </p:sp>
          <p:sp>
            <p:nvSpPr>
              <p:cNvPr id="11300" name="Text Box 7"/>
              <p:cNvSpPr txBox="1">
                <a:spLocks noChangeArrowheads="1"/>
              </p:cNvSpPr>
              <p:nvPr/>
            </p:nvSpPr>
            <p:spPr bwMode="auto">
              <a:xfrm>
                <a:off x="2165" y="3772"/>
                <a:ext cx="549" cy="231"/>
              </a:xfrm>
              <a:prstGeom prst="rect">
                <a:avLst/>
              </a:prstGeom>
              <a:noFill/>
              <a:ln w="9525">
                <a:noFill/>
                <a:miter lim="800000"/>
                <a:headEnd/>
                <a:tailEnd/>
              </a:ln>
            </p:spPr>
            <p:txBody>
              <a:bodyPr>
                <a:spAutoFit/>
              </a:bodyPr>
              <a:lstStyle/>
              <a:p>
                <a:pPr algn="ctr">
                  <a:spcBef>
                    <a:spcPct val="50000"/>
                  </a:spcBef>
                </a:pPr>
                <a:r>
                  <a:rPr lang="en-US" sz="1800">
                    <a:solidFill>
                      <a:srgbClr val="3366CC"/>
                    </a:solidFill>
                    <a:latin typeface="Calibri" charset="0"/>
                  </a:rPr>
                  <a:t>P</a:t>
                </a:r>
                <a:r>
                  <a:rPr lang="en-US" sz="1800" baseline="-25000">
                    <a:solidFill>
                      <a:srgbClr val="3366CC"/>
                    </a:solidFill>
                    <a:latin typeface="Calibri" charset="0"/>
                  </a:rPr>
                  <a:t>pico</a:t>
                </a:r>
              </a:p>
            </p:txBody>
          </p:sp>
          <p:sp>
            <p:nvSpPr>
              <p:cNvPr id="11301" name="Text Box 8"/>
              <p:cNvSpPr txBox="1">
                <a:spLocks noChangeArrowheads="1"/>
              </p:cNvSpPr>
              <p:nvPr/>
            </p:nvSpPr>
            <p:spPr bwMode="auto">
              <a:xfrm>
                <a:off x="2976" y="3443"/>
                <a:ext cx="2525" cy="582"/>
              </a:xfrm>
              <a:prstGeom prst="rect">
                <a:avLst/>
              </a:prstGeom>
              <a:noFill/>
              <a:ln w="9525">
                <a:solidFill>
                  <a:schemeClr val="bg1"/>
                </a:solidFill>
                <a:miter lim="800000"/>
                <a:headEnd/>
                <a:tailEnd/>
              </a:ln>
            </p:spPr>
            <p:txBody>
              <a:bodyPr>
                <a:spAutoFit/>
              </a:bodyPr>
              <a:lstStyle/>
              <a:p>
                <a:pPr algn="ctr">
                  <a:spcBef>
                    <a:spcPct val="50000"/>
                  </a:spcBef>
                </a:pPr>
                <a:r>
                  <a:rPr lang="en-US" sz="1800">
                    <a:latin typeface="Trebuchet MS" charset="0"/>
                  </a:rPr>
                  <a:t>3. Computation of group-specific primary production rates              (</a:t>
                </a:r>
                <a:r>
                  <a:rPr lang="en-US" sz="1800" i="1">
                    <a:latin typeface="Trebuchet MS" charset="0"/>
                  </a:rPr>
                  <a:t>Uitz et al. GBC in press</a:t>
                </a:r>
                <a:r>
                  <a:rPr lang="en-US" sz="1800">
                    <a:latin typeface="Trebuchet MS" charset="0"/>
                  </a:rPr>
                  <a:t>)</a:t>
                </a:r>
                <a:endParaRPr lang="en-US" sz="1800" baseline="-25000">
                  <a:latin typeface="Trebuchet MS" charset="0"/>
                </a:endParaRPr>
              </a:p>
            </p:txBody>
          </p:sp>
          <p:sp>
            <p:nvSpPr>
              <p:cNvPr id="11302" name="AutoShape 9"/>
              <p:cNvSpPr>
                <a:spLocks noChangeArrowheads="1"/>
              </p:cNvSpPr>
              <p:nvPr/>
            </p:nvSpPr>
            <p:spPr bwMode="auto">
              <a:xfrm>
                <a:off x="647" y="3500"/>
                <a:ext cx="227" cy="272"/>
              </a:xfrm>
              <a:prstGeom prst="downArrow">
                <a:avLst>
                  <a:gd name="adj1" fmla="val 50000"/>
                  <a:gd name="adj2" fmla="val 29956"/>
                </a:avLst>
              </a:prstGeom>
              <a:noFill/>
              <a:ln w="28575">
                <a:solidFill>
                  <a:srgbClr val="33CC33"/>
                </a:solidFill>
                <a:miter lim="800000"/>
                <a:headEnd/>
                <a:tailEnd/>
              </a:ln>
            </p:spPr>
            <p:txBody>
              <a:bodyPr wrap="none" anchor="ctr"/>
              <a:lstStyle/>
              <a:p>
                <a:endParaRPr lang="en-US" sz="1800"/>
              </a:p>
            </p:txBody>
          </p:sp>
          <p:sp>
            <p:nvSpPr>
              <p:cNvPr id="11303" name="AutoShape 10"/>
              <p:cNvSpPr>
                <a:spLocks noChangeArrowheads="1"/>
              </p:cNvSpPr>
              <p:nvPr/>
            </p:nvSpPr>
            <p:spPr bwMode="auto">
              <a:xfrm>
                <a:off x="1475" y="3500"/>
                <a:ext cx="227" cy="272"/>
              </a:xfrm>
              <a:prstGeom prst="downArrow">
                <a:avLst>
                  <a:gd name="adj1" fmla="val 50000"/>
                  <a:gd name="adj2" fmla="val 29956"/>
                </a:avLst>
              </a:prstGeom>
              <a:noFill/>
              <a:ln w="28575">
                <a:solidFill>
                  <a:srgbClr val="A50021"/>
                </a:solidFill>
                <a:miter lim="800000"/>
                <a:headEnd/>
                <a:tailEnd/>
              </a:ln>
            </p:spPr>
            <p:txBody>
              <a:bodyPr wrap="none" anchor="ctr"/>
              <a:lstStyle/>
              <a:p>
                <a:endParaRPr lang="en-US" sz="1800"/>
              </a:p>
            </p:txBody>
          </p:sp>
          <p:sp>
            <p:nvSpPr>
              <p:cNvPr id="11304" name="AutoShape 11"/>
              <p:cNvSpPr>
                <a:spLocks noChangeArrowheads="1"/>
              </p:cNvSpPr>
              <p:nvPr/>
            </p:nvSpPr>
            <p:spPr bwMode="auto">
              <a:xfrm>
                <a:off x="2325" y="3500"/>
                <a:ext cx="227" cy="272"/>
              </a:xfrm>
              <a:prstGeom prst="downArrow">
                <a:avLst>
                  <a:gd name="adj1" fmla="val 50000"/>
                  <a:gd name="adj2" fmla="val 29956"/>
                </a:avLst>
              </a:prstGeom>
              <a:noFill/>
              <a:ln w="28575">
                <a:solidFill>
                  <a:srgbClr val="3366CC"/>
                </a:solidFill>
                <a:miter lim="800000"/>
                <a:headEnd/>
                <a:tailEnd/>
              </a:ln>
            </p:spPr>
            <p:txBody>
              <a:bodyPr wrap="none" anchor="ctr"/>
              <a:lstStyle/>
              <a:p>
                <a:endParaRPr lang="en-US" sz="1800"/>
              </a:p>
            </p:txBody>
          </p:sp>
        </p:grpSp>
      </p:grpSp>
      <p:grpSp>
        <p:nvGrpSpPr>
          <p:cNvPr id="4" name="Group 39"/>
          <p:cNvGrpSpPr>
            <a:grpSpLocks/>
          </p:cNvGrpSpPr>
          <p:nvPr/>
        </p:nvGrpSpPr>
        <p:grpSpPr bwMode="auto">
          <a:xfrm>
            <a:off x="850900" y="1881188"/>
            <a:ext cx="8128000" cy="3521075"/>
            <a:chOff x="850900" y="1881188"/>
            <a:chExt cx="8128000" cy="3521075"/>
          </a:xfrm>
        </p:grpSpPr>
        <p:sp>
          <p:nvSpPr>
            <p:cNvPr id="38" name="Rounded Rectangle 37"/>
            <p:cNvSpPr>
              <a:spLocks noChangeArrowheads="1"/>
            </p:cNvSpPr>
            <p:nvPr/>
          </p:nvSpPr>
          <p:spPr bwMode="auto">
            <a:xfrm>
              <a:off x="8067675" y="1893888"/>
              <a:ext cx="911225" cy="338137"/>
            </a:xfrm>
            <a:prstGeom prst="roundRect">
              <a:avLst>
                <a:gd name="adj" fmla="val 16667"/>
              </a:avLst>
            </a:prstGeom>
            <a:solidFill>
              <a:srgbClr val="B7B7D4"/>
            </a:solidFill>
            <a:ln w="9525">
              <a:solidFill>
                <a:schemeClr val="accent1"/>
              </a:solidFill>
              <a:round/>
              <a:headEnd/>
              <a:tailEnd/>
            </a:ln>
            <a:effectLst>
              <a:outerShdw dist="25400" dir="5400000" rotWithShape="0">
                <a:srgbClr val="808080">
                  <a:alpha val="45000"/>
                </a:srgbClr>
              </a:outerShdw>
            </a:effectLst>
          </p:spPr>
          <p:txBody>
            <a:bodyPr anchor="ctr"/>
            <a:lstStyle/>
            <a:p>
              <a:pPr algn="ctr">
                <a:defRPr/>
              </a:pPr>
              <a:endParaRPr lang="en-US" sz="1800">
                <a:solidFill>
                  <a:schemeClr val="lt1"/>
                </a:solidFill>
                <a:latin typeface="+mn-lt"/>
                <a:ea typeface="+mn-ea"/>
              </a:endParaRPr>
            </a:p>
          </p:txBody>
        </p:sp>
        <p:sp>
          <p:nvSpPr>
            <p:cNvPr id="37" name="Rounded Rectangle 36"/>
            <p:cNvSpPr>
              <a:spLocks noChangeArrowheads="1"/>
            </p:cNvSpPr>
            <p:nvPr/>
          </p:nvSpPr>
          <p:spPr bwMode="auto">
            <a:xfrm>
              <a:off x="6388100" y="1881188"/>
              <a:ext cx="773113" cy="338137"/>
            </a:xfrm>
            <a:prstGeom prst="roundRect">
              <a:avLst>
                <a:gd name="adj" fmla="val 16667"/>
              </a:avLst>
            </a:prstGeom>
            <a:solidFill>
              <a:srgbClr val="B7B7D4"/>
            </a:solidFill>
            <a:ln w="9525">
              <a:solidFill>
                <a:schemeClr val="accent1"/>
              </a:solidFill>
              <a:round/>
              <a:headEnd/>
              <a:tailEnd/>
            </a:ln>
            <a:effectLst>
              <a:outerShdw dist="25400" dir="5400000" rotWithShape="0">
                <a:srgbClr val="808080">
                  <a:alpha val="45000"/>
                </a:srgbClr>
              </a:outerShdw>
            </a:effectLst>
          </p:spPr>
          <p:txBody>
            <a:bodyPr anchor="ctr"/>
            <a:lstStyle/>
            <a:p>
              <a:pPr algn="ctr">
                <a:defRPr/>
              </a:pPr>
              <a:endParaRPr lang="en-US" sz="1800">
                <a:solidFill>
                  <a:schemeClr val="lt1"/>
                </a:solidFill>
                <a:latin typeface="+mn-lt"/>
                <a:ea typeface="+mn-ea"/>
              </a:endParaRPr>
            </a:p>
          </p:txBody>
        </p:sp>
        <p:grpSp>
          <p:nvGrpSpPr>
            <p:cNvPr id="11288" name="Group 12"/>
            <p:cNvGrpSpPr>
              <a:grpSpLocks/>
            </p:cNvGrpSpPr>
            <p:nvPr/>
          </p:nvGrpSpPr>
          <p:grpSpPr bwMode="auto">
            <a:xfrm>
              <a:off x="850900" y="4468813"/>
              <a:ext cx="8110538" cy="933450"/>
              <a:chOff x="536" y="2723"/>
              <a:chExt cx="5109" cy="588"/>
            </a:xfrm>
          </p:grpSpPr>
          <p:sp>
            <p:nvSpPr>
              <p:cNvPr id="11289" name="Text Box 13"/>
              <p:cNvSpPr txBox="1">
                <a:spLocks noChangeArrowheads="1"/>
              </p:cNvSpPr>
              <p:nvPr/>
            </p:nvSpPr>
            <p:spPr bwMode="auto">
              <a:xfrm>
                <a:off x="2822" y="2723"/>
                <a:ext cx="2823" cy="582"/>
              </a:xfrm>
              <a:prstGeom prst="rect">
                <a:avLst/>
              </a:prstGeom>
              <a:noFill/>
              <a:ln w="9525">
                <a:solidFill>
                  <a:schemeClr val="bg1"/>
                </a:solidFill>
                <a:miter lim="800000"/>
                <a:headEnd/>
                <a:tailEnd/>
              </a:ln>
            </p:spPr>
            <p:txBody>
              <a:bodyPr>
                <a:spAutoFit/>
              </a:bodyPr>
              <a:lstStyle/>
              <a:p>
                <a:pPr algn="ctr">
                  <a:spcBef>
                    <a:spcPct val="50000"/>
                  </a:spcBef>
                </a:pPr>
                <a:r>
                  <a:rPr lang="en-US" sz="1800">
                    <a:solidFill>
                      <a:srgbClr val="000000"/>
                    </a:solidFill>
                    <a:latin typeface="Trebuchet MS" charset="0"/>
                  </a:rPr>
                  <a:t>2. Bio-optical model of </a:t>
                </a:r>
                <a:r>
                  <a:rPr lang="en-US" sz="1800" i="1">
                    <a:solidFill>
                      <a:srgbClr val="000000"/>
                    </a:solidFill>
                    <a:latin typeface="Trebuchet MS" charset="0"/>
                  </a:rPr>
                  <a:t>Morel (1991)</a:t>
                </a:r>
                <a:r>
                  <a:rPr lang="en-US" sz="1800">
                    <a:solidFill>
                      <a:srgbClr val="000000"/>
                    </a:solidFill>
                    <a:latin typeface="Trebuchet MS" charset="0"/>
                  </a:rPr>
                  <a:t> + photophysiological properties of          </a:t>
                </a:r>
                <a:r>
                  <a:rPr lang="en-US" sz="1800" i="1">
                    <a:solidFill>
                      <a:srgbClr val="000000"/>
                    </a:solidFill>
                    <a:latin typeface="Trebuchet MS" charset="0"/>
                  </a:rPr>
                  <a:t>Uitz et al. (2008)</a:t>
                </a:r>
                <a:endParaRPr lang="en-US" sz="1800" i="1" baseline="-25000">
                  <a:solidFill>
                    <a:srgbClr val="000000"/>
                  </a:solidFill>
                  <a:latin typeface="Trebuchet MS" charset="0"/>
                </a:endParaRPr>
              </a:p>
            </p:txBody>
          </p:sp>
          <p:sp>
            <p:nvSpPr>
              <p:cNvPr id="11290" name="AutoShape 14"/>
              <p:cNvSpPr>
                <a:spLocks noChangeArrowheads="1"/>
              </p:cNvSpPr>
              <p:nvPr/>
            </p:nvSpPr>
            <p:spPr bwMode="auto">
              <a:xfrm>
                <a:off x="647" y="2801"/>
                <a:ext cx="227" cy="272"/>
              </a:xfrm>
              <a:prstGeom prst="downArrow">
                <a:avLst>
                  <a:gd name="adj1" fmla="val 50000"/>
                  <a:gd name="adj2" fmla="val 29956"/>
                </a:avLst>
              </a:prstGeom>
              <a:noFill/>
              <a:ln w="28575">
                <a:solidFill>
                  <a:srgbClr val="33CC33"/>
                </a:solidFill>
                <a:miter lim="800000"/>
                <a:headEnd/>
                <a:tailEnd/>
              </a:ln>
            </p:spPr>
            <p:txBody>
              <a:bodyPr wrap="none" anchor="ctr"/>
              <a:lstStyle/>
              <a:p>
                <a:endParaRPr lang="en-US" sz="1800"/>
              </a:p>
            </p:txBody>
          </p:sp>
          <p:sp>
            <p:nvSpPr>
              <p:cNvPr id="11291" name="AutoShape 15"/>
              <p:cNvSpPr>
                <a:spLocks noChangeArrowheads="1"/>
              </p:cNvSpPr>
              <p:nvPr/>
            </p:nvSpPr>
            <p:spPr bwMode="auto">
              <a:xfrm>
                <a:off x="1475" y="2801"/>
                <a:ext cx="227" cy="272"/>
              </a:xfrm>
              <a:prstGeom prst="downArrow">
                <a:avLst>
                  <a:gd name="adj1" fmla="val 50000"/>
                  <a:gd name="adj2" fmla="val 29956"/>
                </a:avLst>
              </a:prstGeom>
              <a:noFill/>
              <a:ln w="28575">
                <a:solidFill>
                  <a:srgbClr val="A50021"/>
                </a:solidFill>
                <a:miter lim="800000"/>
                <a:headEnd/>
                <a:tailEnd/>
              </a:ln>
            </p:spPr>
            <p:txBody>
              <a:bodyPr wrap="none" anchor="ctr"/>
              <a:lstStyle/>
              <a:p>
                <a:endParaRPr lang="en-US" sz="1800"/>
              </a:p>
            </p:txBody>
          </p:sp>
          <p:sp>
            <p:nvSpPr>
              <p:cNvPr id="11292" name="AutoShape 16"/>
              <p:cNvSpPr>
                <a:spLocks noChangeArrowheads="1"/>
              </p:cNvSpPr>
              <p:nvPr/>
            </p:nvSpPr>
            <p:spPr bwMode="auto">
              <a:xfrm>
                <a:off x="2325" y="2801"/>
                <a:ext cx="227" cy="272"/>
              </a:xfrm>
              <a:prstGeom prst="downArrow">
                <a:avLst>
                  <a:gd name="adj1" fmla="val 50000"/>
                  <a:gd name="adj2" fmla="val 29956"/>
                </a:avLst>
              </a:prstGeom>
              <a:noFill/>
              <a:ln w="28575">
                <a:solidFill>
                  <a:srgbClr val="3366CC"/>
                </a:solidFill>
                <a:miter lim="800000"/>
                <a:headEnd/>
                <a:tailEnd/>
              </a:ln>
            </p:spPr>
            <p:txBody>
              <a:bodyPr wrap="none" anchor="ctr"/>
              <a:lstStyle/>
              <a:p>
                <a:endParaRPr lang="en-US" sz="1800"/>
              </a:p>
            </p:txBody>
          </p:sp>
          <p:sp>
            <p:nvSpPr>
              <p:cNvPr id="11293" name="Text Box 17"/>
              <p:cNvSpPr txBox="1">
                <a:spLocks noChangeArrowheads="1"/>
              </p:cNvSpPr>
              <p:nvPr/>
            </p:nvSpPr>
            <p:spPr bwMode="auto">
              <a:xfrm>
                <a:off x="536" y="3080"/>
                <a:ext cx="449" cy="231"/>
              </a:xfrm>
              <a:prstGeom prst="rect">
                <a:avLst/>
              </a:prstGeom>
              <a:noFill/>
              <a:ln w="9525">
                <a:noFill/>
                <a:miter lim="800000"/>
                <a:headEnd/>
                <a:tailEnd/>
              </a:ln>
            </p:spPr>
            <p:txBody>
              <a:bodyPr>
                <a:spAutoFit/>
              </a:bodyPr>
              <a:lstStyle/>
              <a:p>
                <a:pPr algn="ctr">
                  <a:spcBef>
                    <a:spcPct val="50000"/>
                  </a:spcBef>
                </a:pPr>
                <a:r>
                  <a:rPr lang="el-GR" sz="1800">
                    <a:solidFill>
                      <a:srgbClr val="33CC33"/>
                    </a:solidFill>
                    <a:latin typeface="Calibri" charset="0"/>
                  </a:rPr>
                  <a:t>φ</a:t>
                </a:r>
                <a:r>
                  <a:rPr lang="en-US" sz="1800" baseline="-25000">
                    <a:solidFill>
                      <a:srgbClr val="33CC33"/>
                    </a:solidFill>
                    <a:latin typeface="Calibri" charset="0"/>
                  </a:rPr>
                  <a:t>micro</a:t>
                </a:r>
              </a:p>
            </p:txBody>
          </p:sp>
          <p:sp>
            <p:nvSpPr>
              <p:cNvPr id="11294" name="Text Box 18"/>
              <p:cNvSpPr txBox="1">
                <a:spLocks noChangeArrowheads="1"/>
              </p:cNvSpPr>
              <p:nvPr/>
            </p:nvSpPr>
            <p:spPr bwMode="auto">
              <a:xfrm>
                <a:off x="1369" y="3080"/>
                <a:ext cx="437" cy="231"/>
              </a:xfrm>
              <a:prstGeom prst="rect">
                <a:avLst/>
              </a:prstGeom>
              <a:noFill/>
              <a:ln w="9525">
                <a:noFill/>
                <a:miter lim="800000"/>
                <a:headEnd/>
                <a:tailEnd/>
              </a:ln>
            </p:spPr>
            <p:txBody>
              <a:bodyPr>
                <a:spAutoFit/>
              </a:bodyPr>
              <a:lstStyle/>
              <a:p>
                <a:pPr algn="ctr">
                  <a:spcBef>
                    <a:spcPct val="50000"/>
                  </a:spcBef>
                </a:pPr>
                <a:r>
                  <a:rPr lang="el-GR" sz="1800">
                    <a:solidFill>
                      <a:srgbClr val="CC0000"/>
                    </a:solidFill>
                    <a:latin typeface="Calibri" charset="0"/>
                  </a:rPr>
                  <a:t>φ</a:t>
                </a:r>
                <a:r>
                  <a:rPr lang="en-US" sz="1800" baseline="-25000">
                    <a:solidFill>
                      <a:srgbClr val="A50021"/>
                    </a:solidFill>
                    <a:latin typeface="Calibri" charset="0"/>
                  </a:rPr>
                  <a:t>nano</a:t>
                </a:r>
              </a:p>
            </p:txBody>
          </p:sp>
          <p:sp>
            <p:nvSpPr>
              <p:cNvPr id="11295" name="Text Box 19"/>
              <p:cNvSpPr txBox="1">
                <a:spLocks noChangeArrowheads="1"/>
              </p:cNvSpPr>
              <p:nvPr/>
            </p:nvSpPr>
            <p:spPr bwMode="auto">
              <a:xfrm>
                <a:off x="2164" y="3080"/>
                <a:ext cx="549" cy="231"/>
              </a:xfrm>
              <a:prstGeom prst="rect">
                <a:avLst/>
              </a:prstGeom>
              <a:noFill/>
              <a:ln w="9525">
                <a:noFill/>
                <a:miter lim="800000"/>
                <a:headEnd/>
                <a:tailEnd/>
              </a:ln>
            </p:spPr>
            <p:txBody>
              <a:bodyPr>
                <a:spAutoFit/>
              </a:bodyPr>
              <a:lstStyle/>
              <a:p>
                <a:pPr algn="ctr">
                  <a:spcBef>
                    <a:spcPct val="50000"/>
                  </a:spcBef>
                </a:pPr>
                <a:r>
                  <a:rPr lang="el-GR" sz="1800">
                    <a:solidFill>
                      <a:srgbClr val="3366CC"/>
                    </a:solidFill>
                    <a:latin typeface="Calibri" charset="0"/>
                  </a:rPr>
                  <a:t>φ</a:t>
                </a:r>
                <a:r>
                  <a:rPr lang="en-US" sz="1800" baseline="-25000">
                    <a:solidFill>
                      <a:srgbClr val="3366CC"/>
                    </a:solidFill>
                    <a:latin typeface="Calibri" charset="0"/>
                  </a:rPr>
                  <a:t>pico</a:t>
                </a:r>
              </a:p>
            </p:txBody>
          </p:sp>
        </p:grpSp>
      </p:grpSp>
      <p:grpSp>
        <p:nvGrpSpPr>
          <p:cNvPr id="6" name="Group 38"/>
          <p:cNvGrpSpPr>
            <a:grpSpLocks/>
          </p:cNvGrpSpPr>
          <p:nvPr/>
        </p:nvGrpSpPr>
        <p:grpSpPr bwMode="auto">
          <a:xfrm>
            <a:off x="661988" y="1881188"/>
            <a:ext cx="8329612" cy="2341562"/>
            <a:chOff x="661988" y="1881188"/>
            <a:chExt cx="8329612" cy="2341562"/>
          </a:xfrm>
        </p:grpSpPr>
        <p:sp>
          <p:nvSpPr>
            <p:cNvPr id="36" name="Rounded Rectangle 35"/>
            <p:cNvSpPr>
              <a:spLocks noChangeArrowheads="1"/>
            </p:cNvSpPr>
            <p:nvPr/>
          </p:nvSpPr>
          <p:spPr bwMode="auto">
            <a:xfrm>
              <a:off x="5286375" y="1881188"/>
              <a:ext cx="1063625" cy="338137"/>
            </a:xfrm>
            <a:prstGeom prst="roundRect">
              <a:avLst>
                <a:gd name="adj" fmla="val 16667"/>
              </a:avLst>
            </a:prstGeom>
            <a:solidFill>
              <a:srgbClr val="B7B7D4"/>
            </a:solidFill>
            <a:ln w="9525">
              <a:solidFill>
                <a:schemeClr val="accent1"/>
              </a:solidFill>
              <a:round/>
              <a:headEnd/>
              <a:tailEnd/>
            </a:ln>
            <a:effectLst>
              <a:outerShdw dist="25400" dir="5400000" rotWithShape="0">
                <a:srgbClr val="808080">
                  <a:alpha val="45000"/>
                </a:srgbClr>
              </a:outerShdw>
            </a:effectLst>
          </p:spPr>
          <p:txBody>
            <a:bodyPr anchor="ctr"/>
            <a:lstStyle/>
            <a:p>
              <a:pPr algn="ctr">
                <a:defRPr/>
              </a:pPr>
              <a:endParaRPr lang="en-US" sz="1800">
                <a:solidFill>
                  <a:schemeClr val="lt1"/>
                </a:solidFill>
                <a:latin typeface="+mn-lt"/>
                <a:ea typeface="+mn-ea"/>
              </a:endParaRPr>
            </a:p>
          </p:txBody>
        </p:sp>
        <p:grpSp>
          <p:nvGrpSpPr>
            <p:cNvPr id="11278" name="Group 25"/>
            <p:cNvGrpSpPr>
              <a:grpSpLocks/>
            </p:cNvGrpSpPr>
            <p:nvPr/>
          </p:nvGrpSpPr>
          <p:grpSpPr bwMode="auto">
            <a:xfrm>
              <a:off x="661988" y="3349625"/>
              <a:ext cx="8329612" cy="873125"/>
              <a:chOff x="417" y="2018"/>
              <a:chExt cx="5247" cy="550"/>
            </a:xfrm>
          </p:grpSpPr>
          <p:sp>
            <p:nvSpPr>
              <p:cNvPr id="11279" name="Text Box 26"/>
              <p:cNvSpPr txBox="1">
                <a:spLocks noChangeArrowheads="1"/>
              </p:cNvSpPr>
              <p:nvPr/>
            </p:nvSpPr>
            <p:spPr bwMode="auto">
              <a:xfrm>
                <a:off x="417" y="2337"/>
                <a:ext cx="687" cy="231"/>
              </a:xfrm>
              <a:prstGeom prst="rect">
                <a:avLst/>
              </a:prstGeom>
              <a:noFill/>
              <a:ln w="9525">
                <a:noFill/>
                <a:miter lim="800000"/>
                <a:headEnd/>
                <a:tailEnd/>
              </a:ln>
            </p:spPr>
            <p:txBody>
              <a:bodyPr>
                <a:spAutoFit/>
              </a:bodyPr>
              <a:lstStyle/>
              <a:p>
                <a:pPr>
                  <a:spcBef>
                    <a:spcPct val="50000"/>
                  </a:spcBef>
                </a:pPr>
                <a:r>
                  <a:rPr lang="en-US" sz="1800">
                    <a:solidFill>
                      <a:srgbClr val="33CC33"/>
                    </a:solidFill>
                    <a:latin typeface="Calibri" charset="0"/>
                  </a:rPr>
                  <a:t>Chla</a:t>
                </a:r>
                <a:r>
                  <a:rPr lang="en-US" sz="1800" baseline="-25000">
                    <a:solidFill>
                      <a:srgbClr val="33CC33"/>
                    </a:solidFill>
                    <a:latin typeface="Calibri" charset="0"/>
                  </a:rPr>
                  <a:t>micro</a:t>
                </a:r>
              </a:p>
            </p:txBody>
          </p:sp>
          <p:sp>
            <p:nvSpPr>
              <p:cNvPr id="11280" name="Text Box 27"/>
              <p:cNvSpPr txBox="1">
                <a:spLocks noChangeArrowheads="1"/>
              </p:cNvSpPr>
              <p:nvPr/>
            </p:nvSpPr>
            <p:spPr bwMode="auto">
              <a:xfrm>
                <a:off x="1256" y="2337"/>
                <a:ext cx="664" cy="231"/>
              </a:xfrm>
              <a:prstGeom prst="rect">
                <a:avLst/>
              </a:prstGeom>
              <a:noFill/>
              <a:ln w="9525">
                <a:noFill/>
                <a:miter lim="800000"/>
                <a:headEnd/>
                <a:tailEnd/>
              </a:ln>
            </p:spPr>
            <p:txBody>
              <a:bodyPr>
                <a:spAutoFit/>
              </a:bodyPr>
              <a:lstStyle/>
              <a:p>
                <a:pPr>
                  <a:spcBef>
                    <a:spcPct val="50000"/>
                  </a:spcBef>
                </a:pPr>
                <a:r>
                  <a:rPr lang="en-US" sz="1800">
                    <a:solidFill>
                      <a:srgbClr val="A50021"/>
                    </a:solidFill>
                    <a:latin typeface="Calibri" charset="0"/>
                  </a:rPr>
                  <a:t>Chla</a:t>
                </a:r>
                <a:r>
                  <a:rPr lang="en-US" sz="1800" baseline="-25000">
                    <a:solidFill>
                      <a:srgbClr val="A50021"/>
                    </a:solidFill>
                    <a:latin typeface="Calibri" charset="0"/>
                  </a:rPr>
                  <a:t>nano</a:t>
                </a:r>
              </a:p>
            </p:txBody>
          </p:sp>
          <p:sp>
            <p:nvSpPr>
              <p:cNvPr id="11281" name="Text Box 28"/>
              <p:cNvSpPr txBox="1">
                <a:spLocks noChangeArrowheads="1"/>
              </p:cNvSpPr>
              <p:nvPr/>
            </p:nvSpPr>
            <p:spPr bwMode="auto">
              <a:xfrm>
                <a:off x="2797" y="2018"/>
                <a:ext cx="2867" cy="407"/>
              </a:xfrm>
              <a:prstGeom prst="rect">
                <a:avLst/>
              </a:prstGeom>
              <a:noFill/>
              <a:ln w="9525">
                <a:solidFill>
                  <a:schemeClr val="bg1"/>
                </a:solidFill>
                <a:miter lim="800000"/>
                <a:headEnd/>
                <a:tailEnd/>
              </a:ln>
            </p:spPr>
            <p:txBody>
              <a:bodyPr>
                <a:spAutoFit/>
              </a:bodyPr>
              <a:lstStyle/>
              <a:p>
                <a:pPr algn="ctr">
                  <a:spcBef>
                    <a:spcPct val="50000"/>
                  </a:spcBef>
                </a:pPr>
                <a:r>
                  <a:rPr lang="en-US" sz="1800">
                    <a:latin typeface="Trebuchet MS" charset="0"/>
                  </a:rPr>
                  <a:t>1. Computation of Chla vertical profiles from surface Chla</a:t>
                </a:r>
                <a:r>
                  <a:rPr lang="en-US" sz="1800" baseline="-25000">
                    <a:latin typeface="Trebuchet MS" charset="0"/>
                  </a:rPr>
                  <a:t> </a:t>
                </a:r>
                <a:r>
                  <a:rPr lang="en-US" sz="1800" i="1">
                    <a:latin typeface="Trebuchet MS" charset="0"/>
                  </a:rPr>
                  <a:t>(Uitz et al. 2006)</a:t>
                </a:r>
              </a:p>
            </p:txBody>
          </p:sp>
          <p:sp>
            <p:nvSpPr>
              <p:cNvPr id="11282" name="Text Box 29"/>
              <p:cNvSpPr txBox="1">
                <a:spLocks noChangeArrowheads="1"/>
              </p:cNvSpPr>
              <p:nvPr/>
            </p:nvSpPr>
            <p:spPr bwMode="auto">
              <a:xfrm>
                <a:off x="2094" y="2337"/>
                <a:ext cx="690" cy="231"/>
              </a:xfrm>
              <a:prstGeom prst="rect">
                <a:avLst/>
              </a:prstGeom>
              <a:noFill/>
              <a:ln w="9525">
                <a:noFill/>
                <a:miter lim="800000"/>
                <a:headEnd/>
                <a:tailEnd/>
              </a:ln>
            </p:spPr>
            <p:txBody>
              <a:bodyPr>
                <a:spAutoFit/>
              </a:bodyPr>
              <a:lstStyle/>
              <a:p>
                <a:pPr>
                  <a:spcBef>
                    <a:spcPct val="50000"/>
                  </a:spcBef>
                </a:pPr>
                <a:r>
                  <a:rPr lang="en-US" sz="1800">
                    <a:solidFill>
                      <a:srgbClr val="3366CC"/>
                    </a:solidFill>
                    <a:latin typeface="Calibri" charset="0"/>
                  </a:rPr>
                  <a:t>Chla</a:t>
                </a:r>
                <a:r>
                  <a:rPr lang="en-US" sz="1800" baseline="-25000">
                    <a:solidFill>
                      <a:srgbClr val="3366CC"/>
                    </a:solidFill>
                    <a:latin typeface="Calibri" charset="0"/>
                  </a:rPr>
                  <a:t>pico</a:t>
                </a:r>
              </a:p>
            </p:txBody>
          </p:sp>
          <p:sp>
            <p:nvSpPr>
              <p:cNvPr id="11283" name="AutoShape 30"/>
              <p:cNvSpPr>
                <a:spLocks noChangeArrowheads="1"/>
              </p:cNvSpPr>
              <p:nvPr/>
            </p:nvSpPr>
            <p:spPr bwMode="auto">
              <a:xfrm>
                <a:off x="647" y="2025"/>
                <a:ext cx="227" cy="272"/>
              </a:xfrm>
              <a:prstGeom prst="downArrow">
                <a:avLst>
                  <a:gd name="adj1" fmla="val 50000"/>
                  <a:gd name="adj2" fmla="val 29956"/>
                </a:avLst>
              </a:prstGeom>
              <a:noFill/>
              <a:ln w="28575">
                <a:solidFill>
                  <a:srgbClr val="33CC33"/>
                </a:solidFill>
                <a:miter lim="800000"/>
                <a:headEnd/>
                <a:tailEnd/>
              </a:ln>
            </p:spPr>
            <p:txBody>
              <a:bodyPr wrap="none" anchor="ctr"/>
              <a:lstStyle/>
              <a:p>
                <a:endParaRPr lang="en-US" sz="1800"/>
              </a:p>
            </p:txBody>
          </p:sp>
          <p:sp>
            <p:nvSpPr>
              <p:cNvPr id="11284" name="AutoShape 31"/>
              <p:cNvSpPr>
                <a:spLocks noChangeArrowheads="1"/>
              </p:cNvSpPr>
              <p:nvPr/>
            </p:nvSpPr>
            <p:spPr bwMode="auto">
              <a:xfrm>
                <a:off x="1475" y="2025"/>
                <a:ext cx="227" cy="272"/>
              </a:xfrm>
              <a:prstGeom prst="downArrow">
                <a:avLst>
                  <a:gd name="adj1" fmla="val 50000"/>
                  <a:gd name="adj2" fmla="val 29956"/>
                </a:avLst>
              </a:prstGeom>
              <a:noFill/>
              <a:ln w="28575">
                <a:solidFill>
                  <a:srgbClr val="A50021"/>
                </a:solidFill>
                <a:miter lim="800000"/>
                <a:headEnd/>
                <a:tailEnd/>
              </a:ln>
            </p:spPr>
            <p:txBody>
              <a:bodyPr wrap="none" anchor="ctr"/>
              <a:lstStyle/>
              <a:p>
                <a:endParaRPr lang="en-US" sz="1800"/>
              </a:p>
            </p:txBody>
          </p:sp>
          <p:sp>
            <p:nvSpPr>
              <p:cNvPr id="11285" name="AutoShape 32"/>
              <p:cNvSpPr>
                <a:spLocks noChangeArrowheads="1"/>
              </p:cNvSpPr>
              <p:nvPr/>
            </p:nvSpPr>
            <p:spPr bwMode="auto">
              <a:xfrm>
                <a:off x="2325" y="2025"/>
                <a:ext cx="227" cy="272"/>
              </a:xfrm>
              <a:prstGeom prst="downArrow">
                <a:avLst>
                  <a:gd name="adj1" fmla="val 50000"/>
                  <a:gd name="adj2" fmla="val 29956"/>
                </a:avLst>
              </a:prstGeom>
              <a:noFill/>
              <a:ln w="28575">
                <a:solidFill>
                  <a:srgbClr val="3366CC"/>
                </a:solidFill>
                <a:miter lim="800000"/>
                <a:headEnd/>
                <a:tailEnd/>
              </a:ln>
            </p:spPr>
            <p:txBody>
              <a:bodyPr wrap="none" anchor="ctr"/>
              <a:lstStyle/>
              <a:p>
                <a:endParaRPr lang="en-US" sz="1800"/>
              </a:p>
            </p:txBody>
          </p:sp>
        </p:grpSp>
      </p:grpSp>
      <p:sp>
        <p:nvSpPr>
          <p:cNvPr id="21506" name="Title 1"/>
          <p:cNvSpPr>
            <a:spLocks noGrp="1"/>
          </p:cNvSpPr>
          <p:nvPr>
            <p:ph type="title"/>
          </p:nvPr>
        </p:nvSpPr>
        <p:spPr>
          <a:xfrm>
            <a:off x="457200" y="295275"/>
            <a:ext cx="8229600" cy="1066800"/>
          </a:xfrm>
        </p:spPr>
        <p:txBody>
          <a:bodyPr/>
          <a:lstStyle/>
          <a:p>
            <a:pPr eaLnBrk="1" hangingPunct="1">
              <a:defRPr/>
            </a:pPr>
            <a:r>
              <a:rPr lang="en-US" sz="3600" dirty="0" smtClean="0"/>
              <a:t>Methodology</a:t>
            </a:r>
          </a:p>
        </p:txBody>
      </p:sp>
      <p:sp>
        <p:nvSpPr>
          <p:cNvPr id="11270" name="TextBox 4"/>
          <p:cNvSpPr txBox="1">
            <a:spLocks noChangeArrowheads="1"/>
          </p:cNvSpPr>
          <p:nvPr/>
        </p:nvSpPr>
        <p:spPr bwMode="auto">
          <a:xfrm>
            <a:off x="4286250" y="1855788"/>
            <a:ext cx="4832350" cy="354012"/>
          </a:xfrm>
          <a:prstGeom prst="rect">
            <a:avLst/>
          </a:prstGeom>
          <a:noFill/>
          <a:ln w="9525">
            <a:noFill/>
            <a:miter lim="800000"/>
            <a:headEnd/>
            <a:tailEnd/>
          </a:ln>
        </p:spPr>
        <p:txBody>
          <a:bodyPr>
            <a:spAutoFit/>
          </a:bodyPr>
          <a:lstStyle/>
          <a:p>
            <a:r>
              <a:rPr lang="en-US" sz="1700">
                <a:latin typeface="Trebuchet MS" charset="0"/>
              </a:rPr>
              <a:t>P</a:t>
            </a:r>
            <a:r>
              <a:rPr lang="en-US" sz="1700" baseline="-25000">
                <a:latin typeface="Trebuchet MS" charset="0"/>
              </a:rPr>
              <a:t>pg</a:t>
            </a:r>
            <a:r>
              <a:rPr lang="en-US" sz="1700">
                <a:latin typeface="Trebuchet MS" charset="0"/>
              </a:rPr>
              <a:t>(t,z) = Chla</a:t>
            </a:r>
            <a:r>
              <a:rPr lang="en-US" sz="1700" baseline="-25000">
                <a:latin typeface="Trebuchet MS" charset="0"/>
              </a:rPr>
              <a:t>pg</a:t>
            </a:r>
            <a:r>
              <a:rPr lang="en-US" sz="1700">
                <a:latin typeface="Trebuchet MS" charset="0"/>
              </a:rPr>
              <a:t>(z,t) a</a:t>
            </a:r>
            <a:r>
              <a:rPr lang="en-US" sz="1700" baseline="-25000">
                <a:latin typeface="Trebuchet MS" charset="0"/>
              </a:rPr>
              <a:t>pg</a:t>
            </a:r>
            <a:r>
              <a:rPr lang="en-US" sz="1700">
                <a:latin typeface="Trebuchet MS" charset="0"/>
              </a:rPr>
              <a:t>*(z,t) PAR(z,t) Φ</a:t>
            </a:r>
            <a:r>
              <a:rPr lang="en-US" sz="1700" baseline="-25000">
                <a:latin typeface="Trebuchet MS" charset="0"/>
              </a:rPr>
              <a:t>c,pg</a:t>
            </a:r>
            <a:r>
              <a:rPr lang="en-US" sz="1700">
                <a:latin typeface="Trebuchet MS" charset="0"/>
              </a:rPr>
              <a:t>(z,t)</a:t>
            </a:r>
          </a:p>
        </p:txBody>
      </p:sp>
      <p:grpSp>
        <p:nvGrpSpPr>
          <p:cNvPr id="11271" name="Group 20"/>
          <p:cNvGrpSpPr>
            <a:grpSpLocks/>
          </p:cNvGrpSpPr>
          <p:nvPr/>
        </p:nvGrpSpPr>
        <p:grpSpPr bwMode="auto">
          <a:xfrm>
            <a:off x="212725" y="1150938"/>
            <a:ext cx="3916363" cy="2106612"/>
            <a:chOff x="134" y="616"/>
            <a:chExt cx="2467" cy="1327"/>
          </a:xfrm>
        </p:grpSpPr>
        <p:sp>
          <p:nvSpPr>
            <p:cNvPr id="11273" name="Rectangle 21"/>
            <p:cNvSpPr>
              <a:spLocks noChangeArrowheads="1"/>
            </p:cNvSpPr>
            <p:nvPr/>
          </p:nvSpPr>
          <p:spPr bwMode="auto">
            <a:xfrm>
              <a:off x="243" y="616"/>
              <a:ext cx="2358" cy="1134"/>
            </a:xfrm>
            <a:prstGeom prst="rect">
              <a:avLst/>
            </a:prstGeom>
            <a:solidFill>
              <a:schemeClr val="bg1"/>
            </a:solidFill>
            <a:ln w="9525">
              <a:solidFill>
                <a:schemeClr val="bg1"/>
              </a:solidFill>
              <a:miter lim="800000"/>
              <a:headEnd/>
              <a:tailEnd/>
            </a:ln>
          </p:spPr>
          <p:txBody>
            <a:bodyPr wrap="none" anchor="ctr"/>
            <a:lstStyle/>
            <a:p>
              <a:endParaRPr lang="en-US" sz="1800"/>
            </a:p>
          </p:txBody>
        </p:sp>
        <p:pic>
          <p:nvPicPr>
            <p:cNvPr id="11274" name="Picture 22" descr="carte_sw"/>
            <p:cNvPicPr>
              <a:picLocks noChangeAspect="1" noChangeArrowheads="1"/>
            </p:cNvPicPr>
            <p:nvPr/>
          </p:nvPicPr>
          <p:blipFill>
            <a:blip r:embed="rId3"/>
            <a:srcRect l="16650" b="75374"/>
            <a:stretch>
              <a:fillRect/>
            </a:stretch>
          </p:blipFill>
          <p:spPr bwMode="auto">
            <a:xfrm>
              <a:off x="265" y="668"/>
              <a:ext cx="2299" cy="926"/>
            </a:xfrm>
            <a:prstGeom prst="rect">
              <a:avLst/>
            </a:prstGeom>
            <a:noFill/>
            <a:ln w="9525">
              <a:noFill/>
              <a:miter lim="800000"/>
              <a:headEnd/>
              <a:tailEnd/>
            </a:ln>
          </p:spPr>
        </p:pic>
        <p:sp>
          <p:nvSpPr>
            <p:cNvPr id="11275" name="Text Box 23"/>
            <p:cNvSpPr txBox="1">
              <a:spLocks noChangeArrowheads="1"/>
            </p:cNvSpPr>
            <p:nvPr/>
          </p:nvSpPr>
          <p:spPr bwMode="auto">
            <a:xfrm>
              <a:off x="134" y="1530"/>
              <a:ext cx="636" cy="164"/>
            </a:xfrm>
            <a:prstGeom prst="rect">
              <a:avLst/>
            </a:prstGeom>
            <a:noFill/>
            <a:ln w="9525">
              <a:noFill/>
              <a:miter lim="800000"/>
              <a:headEnd/>
              <a:tailEnd/>
            </a:ln>
          </p:spPr>
          <p:txBody>
            <a:bodyPr>
              <a:spAutoFit/>
            </a:bodyPr>
            <a:lstStyle/>
            <a:p>
              <a:pPr>
                <a:spcBef>
                  <a:spcPct val="50000"/>
                </a:spcBef>
              </a:pPr>
              <a:r>
                <a:rPr lang="en-US" sz="1100">
                  <a:latin typeface="Calibri" charset="0"/>
                </a:rPr>
                <a:t>(mg m</a:t>
              </a:r>
              <a:r>
                <a:rPr lang="en-US" sz="1100" baseline="30000">
                  <a:latin typeface="Calibri" charset="0"/>
                </a:rPr>
                <a:t>-3</a:t>
              </a:r>
              <a:r>
                <a:rPr lang="en-US" sz="1100">
                  <a:latin typeface="Calibri" charset="0"/>
                </a:rPr>
                <a:t>)</a:t>
              </a:r>
              <a:endParaRPr lang="en-US" sz="1100" baseline="30000">
                <a:latin typeface="Calibri" charset="0"/>
              </a:endParaRPr>
            </a:p>
          </p:txBody>
        </p:sp>
        <p:sp>
          <p:nvSpPr>
            <p:cNvPr id="11276" name="Text Box 24"/>
            <p:cNvSpPr txBox="1">
              <a:spLocks noChangeArrowheads="1"/>
            </p:cNvSpPr>
            <p:nvPr/>
          </p:nvSpPr>
          <p:spPr bwMode="auto">
            <a:xfrm>
              <a:off x="846" y="1613"/>
              <a:ext cx="1556" cy="330"/>
            </a:xfrm>
            <a:prstGeom prst="rect">
              <a:avLst/>
            </a:prstGeom>
            <a:noFill/>
            <a:ln w="9525">
              <a:noFill/>
              <a:miter lim="800000"/>
              <a:headEnd/>
              <a:tailEnd/>
            </a:ln>
          </p:spPr>
          <p:txBody>
            <a:bodyPr>
              <a:spAutoFit/>
            </a:bodyPr>
            <a:lstStyle/>
            <a:p>
              <a:pPr algn="ctr">
                <a:spcBef>
                  <a:spcPct val="50000"/>
                </a:spcBef>
              </a:pPr>
              <a:r>
                <a:rPr lang="en-US" sz="1400">
                  <a:latin typeface="Calibri" charset="0"/>
                </a:rPr>
                <a:t>10-year time series of SeaWiFS surface Chl (1997-2007)</a:t>
              </a:r>
              <a:endParaRPr lang="en-US" sz="1400" baseline="30000">
                <a:latin typeface="Calibri" charset="0"/>
              </a:endParaRPr>
            </a:p>
          </p:txBody>
        </p:sp>
      </p:grpSp>
      <p:sp>
        <p:nvSpPr>
          <p:cNvPr id="11272" name="Slide Number Placeholder 34"/>
          <p:cNvSpPr>
            <a:spLocks noGrp="1"/>
          </p:cNvSpPr>
          <p:nvPr>
            <p:ph type="sldNum" sz="quarter" idx="12"/>
          </p:nvPr>
        </p:nvSpPr>
        <p:spPr bwMode="auto">
          <a:noFill/>
          <a:ln>
            <a:miter lim="800000"/>
            <a:headEnd/>
            <a:tailEnd/>
          </a:ln>
        </p:spPr>
        <p:txBody>
          <a:bodyPr/>
          <a:lstStyle/>
          <a:p>
            <a:fld id="{D9C94B19-9260-4066-BD63-7F1265673736}" type="slidenum">
              <a:rPr lang="en-US" smtClean="0"/>
              <a:pPr/>
              <a:t>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901700"/>
            <a:ext cx="9144000" cy="1066800"/>
          </a:xfrm>
        </p:spPr>
        <p:txBody>
          <a:bodyPr/>
          <a:lstStyle/>
          <a:p>
            <a:r>
              <a:rPr lang="en-US" sz="3600" cap="none" smtClean="0"/>
              <a:t>GLOBAL ANNUAL PRIMARY PRODUCTION</a:t>
            </a:r>
          </a:p>
        </p:txBody>
      </p:sp>
      <p:graphicFrame>
        <p:nvGraphicFramePr>
          <p:cNvPr id="6" name="Content Placeholder 5"/>
          <p:cNvGraphicFramePr>
            <a:graphicFrameLocks noGrp="1"/>
          </p:cNvGraphicFramePr>
          <p:nvPr>
            <p:ph idx="1"/>
          </p:nvPr>
        </p:nvGraphicFramePr>
        <p:xfrm>
          <a:off x="469900" y="1968500"/>
          <a:ext cx="8466138" cy="460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Slide Number Placeholder 3"/>
          <p:cNvSpPr>
            <a:spLocks noGrp="1"/>
          </p:cNvSpPr>
          <p:nvPr>
            <p:ph type="sldNum" sz="quarter" idx="12"/>
          </p:nvPr>
        </p:nvSpPr>
        <p:spPr bwMode="auto">
          <a:noFill/>
          <a:ln>
            <a:miter lim="800000"/>
            <a:headEnd/>
            <a:tailEnd/>
          </a:ln>
        </p:spPr>
        <p:txBody>
          <a:bodyPr/>
          <a:lstStyle/>
          <a:p>
            <a:fld id="{AEC2A5D2-3483-447B-AD9C-B46CA8023714}" type="slidenum">
              <a:rPr lang="en-US" smtClean="0"/>
              <a:pPr/>
              <a:t>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15795EF-7B31-6545-982F-68E8BA699F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05886D0-C5D0-1940-BAE3-335C0F3D47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5E1BBF7-EECA-B348-8EC2-24A7F2A9BAF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9195D70-EBA5-2E4A-91EC-F788E62116D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C56FE4C-B861-B041-81F6-ACE994DC0FA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76009903-9731-DC4F-81E2-DAD5ED989E2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06400"/>
            <a:ext cx="9104313" cy="1066800"/>
          </a:xfrm>
        </p:spPr>
        <p:txBody>
          <a:bodyPr/>
          <a:lstStyle/>
          <a:p>
            <a:r>
              <a:rPr lang="en-US" sz="3200" cap="none" smtClean="0"/>
              <a:t>CLIMATOLOGY OF MICROPHYTOPLANKTON PRODUCTION</a:t>
            </a:r>
          </a:p>
        </p:txBody>
      </p:sp>
      <p:sp>
        <p:nvSpPr>
          <p:cNvPr id="13315" name="Slide Number Placeholder 3"/>
          <p:cNvSpPr>
            <a:spLocks noGrp="1"/>
          </p:cNvSpPr>
          <p:nvPr>
            <p:ph type="sldNum" sz="quarter" idx="12"/>
          </p:nvPr>
        </p:nvSpPr>
        <p:spPr bwMode="auto">
          <a:noFill/>
          <a:ln>
            <a:miter lim="800000"/>
            <a:headEnd/>
            <a:tailEnd/>
          </a:ln>
        </p:spPr>
        <p:txBody>
          <a:bodyPr/>
          <a:lstStyle/>
          <a:p>
            <a:fld id="{7422EC55-50B6-41D9-9742-A7DCC9DBDD97}" type="slidenum">
              <a:rPr lang="en-US" smtClean="0"/>
              <a:pPr/>
              <a:t>9</a:t>
            </a:fld>
            <a:endParaRPr lang="en-US" smtClean="0"/>
          </a:p>
        </p:txBody>
      </p:sp>
      <p:pic>
        <p:nvPicPr>
          <p:cNvPr id="13316" name="Picture 8" descr="plot_seasonal_climatologies_Pmicro"/>
          <p:cNvPicPr>
            <a:picLocks noChangeAspect="1" noChangeArrowheads="1"/>
          </p:cNvPicPr>
          <p:nvPr/>
        </p:nvPicPr>
        <p:blipFill>
          <a:blip r:embed="rId3"/>
          <a:srcRect l="2055" t="18562" b="33704"/>
          <a:stretch>
            <a:fillRect/>
          </a:stretch>
        </p:blipFill>
        <p:spPr bwMode="auto">
          <a:xfrm>
            <a:off x="3171825" y="1444625"/>
            <a:ext cx="5932488" cy="4086225"/>
          </a:xfrm>
          <a:prstGeom prst="rect">
            <a:avLst/>
          </a:prstGeom>
          <a:noFill/>
          <a:ln w="9525">
            <a:noFill/>
            <a:miter lim="800000"/>
            <a:headEnd/>
            <a:tailEnd/>
          </a:ln>
        </p:spPr>
      </p:pic>
      <p:sp>
        <p:nvSpPr>
          <p:cNvPr id="12" name="TextBox 11"/>
          <p:cNvSpPr txBox="1"/>
          <p:nvPr/>
        </p:nvSpPr>
        <p:spPr>
          <a:xfrm>
            <a:off x="152400" y="1879600"/>
            <a:ext cx="3108325" cy="584200"/>
          </a:xfrm>
          <a:prstGeom prst="rect">
            <a:avLst/>
          </a:prstGeom>
          <a:noFill/>
        </p:spPr>
        <p:txBody>
          <a:bodyPr wrap="none">
            <a:spAutoFit/>
          </a:bodyPr>
          <a:lstStyle/>
          <a:p>
            <a:pPr algn="ctr">
              <a:buClr>
                <a:schemeClr val="accent3"/>
              </a:buClr>
              <a:buFont typeface="Arial"/>
              <a:buChar char="•"/>
              <a:defRPr/>
            </a:pPr>
            <a:r>
              <a:rPr lang="en-US" sz="1600" dirty="0">
                <a:latin typeface="+mj-lt"/>
                <a:cs typeface="ＭＳ Ｐゴシック" charset="-128"/>
              </a:rPr>
              <a:t> </a:t>
            </a:r>
            <a:r>
              <a:rPr lang="en-US" sz="1600" u="sng" dirty="0">
                <a:latin typeface="+mj-lt"/>
                <a:cs typeface="ＭＳ Ｐゴシック" charset="-128"/>
              </a:rPr>
              <a:t>Boreal winter/Austral summer</a:t>
            </a:r>
          </a:p>
          <a:p>
            <a:pPr algn="ctr">
              <a:buClr>
                <a:schemeClr val="accent3"/>
              </a:buClr>
              <a:defRPr/>
            </a:pPr>
            <a:r>
              <a:rPr lang="en-US" sz="1600" dirty="0">
                <a:latin typeface="+mj-lt"/>
                <a:cs typeface="ＭＳ Ｐゴシック" charset="-128"/>
              </a:rPr>
              <a:t>(Dec-Jan-Feb)</a:t>
            </a:r>
          </a:p>
        </p:txBody>
      </p:sp>
      <p:sp>
        <p:nvSpPr>
          <p:cNvPr id="13" name="TextBox 12"/>
          <p:cNvSpPr txBox="1"/>
          <p:nvPr/>
        </p:nvSpPr>
        <p:spPr>
          <a:xfrm>
            <a:off x="152400" y="3644900"/>
            <a:ext cx="3108325" cy="584200"/>
          </a:xfrm>
          <a:prstGeom prst="rect">
            <a:avLst/>
          </a:prstGeom>
          <a:noFill/>
        </p:spPr>
        <p:txBody>
          <a:bodyPr wrap="none">
            <a:spAutoFit/>
          </a:bodyPr>
          <a:lstStyle/>
          <a:p>
            <a:pPr algn="ctr">
              <a:buClr>
                <a:schemeClr val="accent3"/>
              </a:buClr>
              <a:buFont typeface="Arial"/>
              <a:buChar char="•"/>
              <a:defRPr/>
            </a:pPr>
            <a:r>
              <a:rPr lang="en-US" sz="1600" dirty="0">
                <a:latin typeface="+mj-lt"/>
                <a:cs typeface="ＭＳ Ｐゴシック" charset="-128"/>
              </a:rPr>
              <a:t> </a:t>
            </a:r>
            <a:r>
              <a:rPr lang="en-US" sz="1600" u="sng" dirty="0">
                <a:latin typeface="+mj-lt"/>
                <a:cs typeface="ＭＳ Ｐゴシック" charset="-128"/>
              </a:rPr>
              <a:t>Boreal summer/Austral winter</a:t>
            </a:r>
          </a:p>
          <a:p>
            <a:pPr algn="ctr">
              <a:buClr>
                <a:schemeClr val="accent3"/>
              </a:buClr>
              <a:defRPr/>
            </a:pPr>
            <a:r>
              <a:rPr lang="en-US" sz="1600" dirty="0">
                <a:latin typeface="+mj-lt"/>
                <a:cs typeface="ＭＳ Ｐゴシック" charset="-128"/>
              </a:rPr>
              <a:t>(Jun-Jul-Aug)</a:t>
            </a:r>
          </a:p>
        </p:txBody>
      </p:sp>
      <p:sp>
        <p:nvSpPr>
          <p:cNvPr id="13319" name="TextBox 14"/>
          <p:cNvSpPr txBox="1">
            <a:spLocks noChangeArrowheads="1"/>
          </p:cNvSpPr>
          <p:nvPr/>
        </p:nvSpPr>
        <p:spPr bwMode="auto">
          <a:xfrm>
            <a:off x="101600" y="5588000"/>
            <a:ext cx="8994775" cy="1016000"/>
          </a:xfrm>
          <a:prstGeom prst="rect">
            <a:avLst/>
          </a:prstGeom>
          <a:noFill/>
          <a:ln w="9525">
            <a:noFill/>
            <a:miter lim="800000"/>
            <a:headEnd/>
            <a:tailEnd/>
          </a:ln>
        </p:spPr>
        <p:txBody>
          <a:bodyPr wrap="none">
            <a:spAutoFit/>
          </a:bodyPr>
          <a:lstStyle/>
          <a:p>
            <a:pPr>
              <a:buClr>
                <a:srgbClr val="A04DA3"/>
              </a:buClr>
              <a:buFont typeface="Arial" charset="0"/>
              <a:buChar char="•"/>
            </a:pPr>
            <a:r>
              <a:rPr lang="en-US" sz="2000">
                <a:latin typeface="Trebuchet MS" charset="0"/>
              </a:rPr>
              <a:t> Temp/subpolar latitudes in summer: high contribution (e.g. Atl Nord &gt;50%)</a:t>
            </a:r>
          </a:p>
          <a:p>
            <a:pPr>
              <a:buClr>
                <a:srgbClr val="A04DA3"/>
              </a:buClr>
              <a:buFont typeface="Arial" charset="0"/>
              <a:buChar char="•"/>
            </a:pPr>
            <a:r>
              <a:rPr lang="en-US" sz="2000">
                <a:latin typeface="Trebuchet MS" charset="0"/>
              </a:rPr>
              <a:t> Near-coastal upwelling systems: 70% (1 g C m</a:t>
            </a:r>
            <a:r>
              <a:rPr lang="en-US" sz="2000" baseline="30000">
                <a:latin typeface="Trebuchet MS" charset="0"/>
              </a:rPr>
              <a:t>-2</a:t>
            </a:r>
            <a:r>
              <a:rPr lang="en-US" sz="2000">
                <a:latin typeface="Trebuchet MS" charset="0"/>
              </a:rPr>
              <a:t> d</a:t>
            </a:r>
            <a:r>
              <a:rPr lang="en-US" sz="2000" baseline="30000">
                <a:latin typeface="Trebuchet MS" charset="0"/>
              </a:rPr>
              <a:t>-1</a:t>
            </a:r>
            <a:r>
              <a:rPr lang="en-US" sz="2000">
                <a:latin typeface="Trebuchet MS" charset="0"/>
              </a:rPr>
              <a:t>)</a:t>
            </a:r>
          </a:p>
          <a:p>
            <a:pPr>
              <a:buClr>
                <a:srgbClr val="A04DA3"/>
              </a:buClr>
              <a:buFont typeface="Arial" charset="0"/>
              <a:buChar char="•"/>
            </a:pPr>
            <a:r>
              <a:rPr lang="en-US" sz="2000">
                <a:latin typeface="Trebuchet MS" charset="0"/>
              </a:rPr>
              <a:t> South Pacific Subtropical Gyre: Minimum contribution (0.02 </a:t>
            </a:r>
            <a:r>
              <a:rPr lang="en-US" sz="2000"/>
              <a:t>g C m</a:t>
            </a:r>
            <a:r>
              <a:rPr lang="en-US" sz="2000" baseline="30000"/>
              <a:t>-2</a:t>
            </a:r>
            <a:r>
              <a:rPr lang="en-US" sz="2000"/>
              <a:t> d</a:t>
            </a:r>
            <a:r>
              <a:rPr lang="en-US" sz="2000" baseline="30000"/>
              <a:t>-1</a:t>
            </a:r>
            <a:r>
              <a:rPr lang="en-US" sz="2000"/>
              <a:t>)</a:t>
            </a:r>
            <a:endParaRPr lang="en-US" sz="2000">
              <a:latin typeface="Trebuchet MS"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Urban.thmx</Template>
  <TotalTime>1349</TotalTime>
  <Words>2560</Words>
  <Application>Microsoft Office PowerPoint</Application>
  <PresentationFormat>On-screen Show (4:3)</PresentationFormat>
  <Paragraphs>188</Paragraphs>
  <Slides>16</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ＭＳ Ｐゴシック</vt:lpstr>
      <vt:lpstr>Trebuchet MS</vt:lpstr>
      <vt:lpstr>Georgia</vt:lpstr>
      <vt:lpstr>Wingdings 2</vt:lpstr>
      <vt:lpstr>Calibri</vt:lpstr>
      <vt:lpstr>Cambria</vt:lpstr>
      <vt:lpstr>Tahoma</vt:lpstr>
      <vt:lpstr>Times New Roman</vt:lpstr>
      <vt:lpstr>Lucida Grande</vt:lpstr>
      <vt:lpstr>Wingdings</vt:lpstr>
      <vt:lpstr>Urban</vt:lpstr>
      <vt:lpstr>ASSESSING BIODIVERSITY OF PHYTOPLANKTON COMMUNITIES FROM OPTICAL REMOTE SENSING</vt:lpstr>
      <vt:lpstr>WHY STUDYING PHYTOPLANKTON DIVERSITY?</vt:lpstr>
      <vt:lpstr>Project objectives and strategy</vt:lpstr>
      <vt:lpstr>Ocean-color based discrimination of different phytoplankton groups</vt:lpstr>
      <vt:lpstr>Ocean color-based primary production model</vt:lpstr>
      <vt:lpstr>Primary production at the phytoplantkon group level</vt:lpstr>
      <vt:lpstr>Methodology</vt:lpstr>
      <vt:lpstr>GLOBAL ANNUAL PRIMARY PRODUCTION</vt:lpstr>
      <vt:lpstr>CLIMATOLOGY OF MICROPHYTOPLANKTON PRODUCTION</vt:lpstr>
      <vt:lpstr>CLIMATOLOGY OF PICOPHYTOPLANKTON PRODUCTION</vt:lpstr>
      <vt:lpstr>CLIMATOLOGY OF NANOPHYTOPLANKTON PRODUCTION</vt:lpstr>
      <vt:lpstr>CONCLUSIONS AND PERSPECTIVES</vt:lpstr>
      <vt:lpstr>CONCLUSIONS AND PERSPECTIVES</vt:lpstr>
      <vt:lpstr>HYPERSPECTRAL OPTICAL APPROACH</vt:lpstr>
      <vt:lpstr>HYPERSPECTRAL OPTICAL APPROACH</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dc:creator>
  <cp:lastModifiedBy> </cp:lastModifiedBy>
  <cp:revision>168</cp:revision>
  <cp:lastPrinted>2010-05-14T20:27:31Z</cp:lastPrinted>
  <dcterms:created xsi:type="dcterms:W3CDTF">2010-05-15T22:41:08Z</dcterms:created>
  <dcterms:modified xsi:type="dcterms:W3CDTF">2010-07-12T19:24:09Z</dcterms:modified>
</cp:coreProperties>
</file>