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266" r:id="rId4"/>
    <p:sldId id="267" r:id="rId5"/>
    <p:sldId id="281" r:id="rId6"/>
    <p:sldId id="263" r:id="rId7"/>
    <p:sldId id="262" r:id="rId8"/>
    <p:sldId id="257" r:id="rId9"/>
    <p:sldId id="258" r:id="rId10"/>
    <p:sldId id="282" r:id="rId11"/>
    <p:sldId id="276" r:id="rId12"/>
    <p:sldId id="259" r:id="rId13"/>
    <p:sldId id="285" r:id="rId14"/>
    <p:sldId id="260" r:id="rId15"/>
    <p:sldId id="268" r:id="rId16"/>
    <p:sldId id="280" r:id="rId17"/>
    <p:sldId id="270" r:id="rId18"/>
    <p:sldId id="271" r:id="rId19"/>
    <p:sldId id="278" r:id="rId20"/>
    <p:sldId id="279" r:id="rId21"/>
    <p:sldId id="277" r:id="rId22"/>
    <p:sldId id="274" r:id="rId23"/>
    <p:sldId id="275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F9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723" autoAdjust="0"/>
  </p:normalViewPr>
  <p:slideViewPr>
    <p:cSldViewPr>
      <p:cViewPr varScale="1">
        <p:scale>
          <a:sx n="65" d="100"/>
          <a:sy n="65" d="100"/>
        </p:scale>
        <p:origin x="-104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B4969-49D2-4A95-82F3-E20676EF77A8}" type="datetimeFigureOut">
              <a:rPr lang="en-US" smtClean="0"/>
              <a:pPr/>
              <a:t>7/9/2010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77390-0F91-4959-B417-C09F41F05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  Explain how correlations were calculated, 2 year time series: satellite data only</a:t>
            </a:r>
          </a:p>
          <a:p>
            <a:pPr>
              <a:buFontTx/>
              <a:buChar char="•"/>
            </a:pPr>
            <a:r>
              <a:rPr lang="en-US" smtClean="0"/>
              <a:t>  During this time period changes in large beds were well correlated with each other and the region as a whole </a:t>
            </a:r>
          </a:p>
          <a:p>
            <a:pPr>
              <a:buFontTx/>
              <a:buChar char="•"/>
            </a:pPr>
            <a:r>
              <a:rPr lang="en-US" smtClean="0"/>
              <a:t>  Could be different during a El Nino year or as area is expanded</a:t>
            </a:r>
          </a:p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AD8A4-7ABE-41F8-896A-A81C9050520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series</a:t>
            </a:r>
            <a:r>
              <a:rPr lang="en-US" baseline="0" dirty="0" smtClean="0"/>
              <a:t>!!! LDCM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 smtClean="0"/>
              <a:t> Years around El </a:t>
            </a:r>
            <a:r>
              <a:rPr lang="en-US" baseline="0" dirty="0" err="1" smtClean="0"/>
              <a:t>Ninos</a:t>
            </a:r>
            <a:r>
              <a:rPr lang="en-US" baseline="0" dirty="0" smtClean="0"/>
              <a:t> have low means and low variability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 smtClean="0"/>
              <a:t> Southwest facing coastlines have higher means and higher persistence </a:t>
            </a: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31C9B7-653F-4268-8A93-A5011B63B7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Fits with SPOT finding that beds along SB</a:t>
            </a:r>
            <a:r>
              <a:rPr lang="en-US" baseline="0" dirty="0" smtClean="0"/>
              <a:t> mainland had similar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C01B1F-27E1-4DE5-98CF-0CD76E5C96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NPP nearly twice as high and twice as variable in southern California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Consistent with predictions of disturbance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Consistent with our assumption that disturbance induced decreases in biomass contribute more to </a:t>
            </a:r>
            <a:r>
              <a:rPr lang="en-US" dirty="0" err="1" smtClean="0"/>
              <a:t>interannual</a:t>
            </a:r>
            <a:r>
              <a:rPr lang="en-US" dirty="0" smtClean="0"/>
              <a:t> variability in NPP than disturbance induced increases in recruitment and growth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One can ask then, How might these patterns be affected by climate change in California?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Giant kelp critically important in and of itself</a:t>
            </a:r>
          </a:p>
          <a:p>
            <a:pPr marL="228600" indent="-228600">
              <a:buAutoNum type="arabicPeriod"/>
            </a:pPr>
            <a:r>
              <a:rPr lang="en-US" dirty="0" smtClean="0"/>
              <a:t>Excellent model for studying variability in primary producers structured by repeated</a:t>
            </a:r>
            <a:r>
              <a:rPr lang="en-US" baseline="0" dirty="0" smtClean="0"/>
              <a:t> disturbance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A08C6A-A813-40F4-87E4-EF8A349E3D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statistical model of</a:t>
            </a:r>
            <a:r>
              <a:rPr lang="en-US" baseline="0" dirty="0" smtClean="0"/>
              <a:t> growth, disturbance, colonization based on correlative analyses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smtClean="0"/>
              <a:t>HYSPIRI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5DA2A-52C5-4492-AF2C-D26DAFB402D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LTER data shows</a:t>
            </a:r>
            <a:r>
              <a:rPr lang="en-US" baseline="0" dirty="0" smtClean="0"/>
              <a:t> that standing crop at start of growing season explains 63% of that year’s NPP, no correlation was found between growth rate and annual NPP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Disturbance</a:t>
            </a:r>
            <a:r>
              <a:rPr lang="en-US" baseline="0" dirty="0" smtClean="0"/>
              <a:t> driven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>
                <a:latin typeface="Arial" pitchFamily="34" charset="0"/>
              </a:rPr>
              <a:t>Explain SCUBA data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0B448-88CA-4AAE-A504-D11038D34525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7390-0F91-4959-B417-C09F41F05B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74D8-63BC-442E-93A1-6568EC681602}" type="datetimeFigureOut">
              <a:rPr lang="en-US" smtClean="0"/>
              <a:pPr/>
              <a:t>7/9/2010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6339-9750-48EB-A0E2-74DA59121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74D8-63BC-442E-93A1-6568EC681602}" type="datetimeFigureOut">
              <a:rPr lang="en-US" smtClean="0"/>
              <a:pPr/>
              <a:t>7/9/2010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6339-9750-48EB-A0E2-74DA59121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74D8-63BC-442E-93A1-6568EC681602}" type="datetimeFigureOut">
              <a:rPr lang="en-US" smtClean="0"/>
              <a:pPr/>
              <a:t>7/9/2010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6339-9750-48EB-A0E2-74DA59121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74D8-63BC-442E-93A1-6568EC681602}" type="datetimeFigureOut">
              <a:rPr lang="en-US" smtClean="0"/>
              <a:pPr/>
              <a:t>7/9/2010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6339-9750-48EB-A0E2-74DA59121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74D8-63BC-442E-93A1-6568EC681602}" type="datetimeFigureOut">
              <a:rPr lang="en-US" smtClean="0"/>
              <a:pPr/>
              <a:t>7/9/2010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6339-9750-48EB-A0E2-74DA59121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74D8-63BC-442E-93A1-6568EC681602}" type="datetimeFigureOut">
              <a:rPr lang="en-US" smtClean="0"/>
              <a:pPr/>
              <a:t>7/9/2010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6339-9750-48EB-A0E2-74DA59121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74D8-63BC-442E-93A1-6568EC681602}" type="datetimeFigureOut">
              <a:rPr lang="en-US" smtClean="0"/>
              <a:pPr/>
              <a:t>7/9/2010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6339-9750-48EB-A0E2-74DA59121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74D8-63BC-442E-93A1-6568EC681602}" type="datetimeFigureOut">
              <a:rPr lang="en-US" smtClean="0"/>
              <a:pPr/>
              <a:t>7/9/2010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6339-9750-48EB-A0E2-74DA59121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74D8-63BC-442E-93A1-6568EC681602}" type="datetimeFigureOut">
              <a:rPr lang="en-US" smtClean="0"/>
              <a:pPr/>
              <a:t>7/9/2010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6339-9750-48EB-A0E2-74DA59121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74D8-63BC-442E-93A1-6568EC681602}" type="datetimeFigureOut">
              <a:rPr lang="en-US" smtClean="0"/>
              <a:pPr/>
              <a:t>7/9/2010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6339-9750-48EB-A0E2-74DA59121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74D8-63BC-442E-93A1-6568EC681602}" type="datetimeFigureOut">
              <a:rPr lang="en-US" smtClean="0"/>
              <a:pPr/>
              <a:t>7/9/2010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6339-9750-48EB-A0E2-74DA59121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74D8-63BC-442E-93A1-6568EC681602}" type="datetimeFigureOut">
              <a:rPr lang="en-US" smtClean="0"/>
              <a:pPr/>
              <a:t>7/9/2010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06339-9750-48EB-A0E2-74DA59121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Dynamics of Giant Kelp Forests:</a:t>
            </a:r>
            <a:br>
              <a:rPr lang="en-US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The Engineer of California’s</a:t>
            </a:r>
            <a:br>
              <a:rPr lang="en-US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err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Nearshore</a:t>
            </a:r>
            <a:r>
              <a:rPr lang="en-US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Ecosystems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8991600" cy="1752600"/>
          </a:xfrm>
        </p:spPr>
        <p:txBody>
          <a:bodyPr>
            <a:noAutofit/>
          </a:bodyPr>
          <a:lstStyle/>
          <a:p>
            <a:r>
              <a:rPr lang="en-US" sz="24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Dave Siegel, Kyle Cavanaugh, Brian Kinlan, Dan Reed, Phaedon</a:t>
            </a:r>
          </a:p>
          <a:p>
            <a:r>
              <a:rPr lang="en-US" sz="24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Kyriakidis, </a:t>
            </a:r>
            <a:r>
              <a:rPr lang="en-US" sz="2400" dirty="0" err="1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Stephane</a:t>
            </a:r>
            <a:r>
              <a:rPr lang="en-US" sz="24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Maritorena</a:t>
            </a:r>
            <a:r>
              <a:rPr lang="en-US" sz="24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, Steve </a:t>
            </a:r>
            <a:r>
              <a:rPr lang="en-US" sz="24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Gaines</a:t>
            </a:r>
            <a:endParaRPr lang="en-US" sz="2400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4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UC Santa </a:t>
            </a:r>
            <a:r>
              <a:rPr lang="en-US" sz="24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Barbara</a:t>
            </a:r>
          </a:p>
          <a:p>
            <a:endParaRPr lang="en-US" sz="2400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4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Dick Zimmerman, Victoria Hill, </a:t>
            </a:r>
            <a:r>
              <a:rPr lang="en-US" sz="2400" dirty="0" err="1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Bilur</a:t>
            </a:r>
            <a:r>
              <a:rPr lang="en-US" sz="24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Celibi</a:t>
            </a:r>
            <a:r>
              <a:rPr lang="en-US" sz="24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, Tanique Rush</a:t>
            </a:r>
          </a:p>
          <a:p>
            <a:r>
              <a:rPr lang="en-US" sz="24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Old Dominion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6488668"/>
            <a:ext cx="243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Stuart Halewood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400"/>
            <a:ext cx="166765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9520" y="5303520"/>
            <a:ext cx="155448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Bed dynamics are similar for this region</a:t>
            </a:r>
          </a:p>
        </p:txBody>
      </p:sp>
      <p:sp>
        <p:nvSpPr>
          <p:cNvPr id="13316" name="Content Placeholder 4"/>
          <p:cNvSpPr>
            <a:spLocks noGrp="1"/>
          </p:cNvSpPr>
          <p:nvPr>
            <p:ph idx="1"/>
          </p:nvPr>
        </p:nvSpPr>
        <p:spPr>
          <a:xfrm>
            <a:off x="457200" y="5435600"/>
            <a:ext cx="8229600" cy="1381125"/>
          </a:xfrm>
        </p:spPr>
        <p:txBody>
          <a:bodyPr/>
          <a:lstStyle/>
          <a:p>
            <a:r>
              <a:rPr lang="en-US" smtClean="0"/>
              <a:t>Large beds and region as a whole had similar dynamics during 2006-2008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43100" y="1822450"/>
            <a:ext cx="5184775" cy="3348038"/>
            <a:chOff x="1943100" y="1822450"/>
            <a:chExt cx="5184775" cy="3348038"/>
          </a:xfrm>
        </p:grpSpPr>
        <p:pic>
          <p:nvPicPr>
            <p:cNvPr id="13315" name="Picture 2" descr="allbeds_bi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43100" y="1822450"/>
              <a:ext cx="5184775" cy="3348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1644851" y="3260024"/>
              <a:ext cx="136608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Biomass (kg)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measure giant kelp biomass from multispectral satellite imagery</a:t>
            </a:r>
          </a:p>
          <a:p>
            <a:r>
              <a:rPr lang="en-US" dirty="0" smtClean="0"/>
              <a:t>The relationship between transect and bed scale measurements depends on the size of the bed and the location of the transect within the bed</a:t>
            </a:r>
          </a:p>
          <a:p>
            <a:r>
              <a:rPr lang="en-US" dirty="0" smtClean="0"/>
              <a:t>Beds in the region had similar dynamics</a:t>
            </a:r>
            <a:endParaRPr lang="en-US" dirty="0"/>
          </a:p>
        </p:txBody>
      </p:sp>
      <p:pic>
        <p:nvPicPr>
          <p:cNvPr id="9" name="Picture 8" descr="sbc_LTERsites_image.jpg"/>
          <p:cNvPicPr>
            <a:picLocks noChangeAspect="1"/>
          </p:cNvPicPr>
          <p:nvPr/>
        </p:nvPicPr>
        <p:blipFill>
          <a:blip r:embed="rId3" cstate="print"/>
          <a:srcRect l="7929" t="56667" r="5354" b="7778"/>
          <a:stretch>
            <a:fillRect/>
          </a:stretch>
        </p:blipFill>
        <p:spPr>
          <a:xfrm>
            <a:off x="4333873" y="0"/>
            <a:ext cx="4810127" cy="1524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ndsat_sbchann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631670"/>
            <a:ext cx="4870450" cy="422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LANDSAT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SPOT time series limited (2006-2008)</a:t>
            </a:r>
          </a:p>
          <a:p>
            <a:pPr lvl="1">
              <a:buNone/>
            </a:pPr>
            <a:r>
              <a:rPr lang="en-US" dirty="0" smtClean="0"/>
              <a:t>Does not allow us to sample winter storm disturbance regime effectively</a:t>
            </a:r>
          </a:p>
          <a:p>
            <a:r>
              <a:rPr lang="en-US" dirty="0" smtClean="0"/>
              <a:t> We now have turned to LANDSAT 5</a:t>
            </a:r>
          </a:p>
          <a:p>
            <a:pPr lvl="1">
              <a:buNone/>
            </a:pPr>
            <a:r>
              <a:rPr lang="en-US" dirty="0" smtClean="0"/>
              <a:t>Spatial scale is 30 m vs. 10 m BUT…</a:t>
            </a:r>
          </a:p>
          <a:p>
            <a:pPr lvl="1">
              <a:buNone/>
            </a:pPr>
            <a:r>
              <a:rPr lang="en-US" dirty="0" smtClean="0"/>
              <a:t>Gives us a regularly sampled (clear images every ~1-2 months), 25 year record to work with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get biomass from LANDSAT as we did with SPOT?</a:t>
            </a:r>
          </a:p>
          <a:p>
            <a:r>
              <a:rPr lang="en-US" dirty="0" smtClean="0"/>
              <a:t>What is driving temporal variability of giant kelp biomass in the Santa Barbara Channel?  How is that affecting NPP?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Methods: LANDSAT Spectral </a:t>
            </a:r>
            <a:r>
              <a:rPr lang="en-US" dirty="0" err="1" smtClean="0"/>
              <a:t>Unmixing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6670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Relative atmospheric correction w/ ACORN and empirical line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Spectral Mixture Analysis</a:t>
            </a:r>
          </a:p>
          <a:p>
            <a:pPr marL="914400" lvl="1" indent="-514350"/>
            <a:r>
              <a:rPr lang="en-US" dirty="0" smtClean="0"/>
              <a:t>Single kelp </a:t>
            </a:r>
            <a:r>
              <a:rPr lang="en-US" dirty="0" err="1" smtClean="0"/>
              <a:t>endmember</a:t>
            </a:r>
            <a:r>
              <a:rPr lang="en-US" dirty="0" smtClean="0"/>
              <a:t> used for all scenes</a:t>
            </a:r>
          </a:p>
          <a:p>
            <a:pPr marL="914400" lvl="1" indent="-514350"/>
            <a:r>
              <a:rPr lang="en-US" dirty="0" smtClean="0"/>
              <a:t>30 water members selected from each scene to account for sun glint, sediment runoff, phytoplankton, etc.</a:t>
            </a:r>
          </a:p>
          <a:p>
            <a:pPr marL="914400" lvl="1" indent="-514350"/>
            <a:r>
              <a:rPr lang="en-US" dirty="0" smtClean="0"/>
              <a:t>Water </a:t>
            </a:r>
            <a:r>
              <a:rPr lang="en-US" dirty="0" err="1" smtClean="0"/>
              <a:t>endmember</a:t>
            </a:r>
            <a:r>
              <a:rPr lang="en-US" dirty="0" smtClean="0"/>
              <a:t> allowed to vary for each pixel.  Optimal </a:t>
            </a:r>
            <a:r>
              <a:rPr lang="en-US" dirty="0" err="1" smtClean="0"/>
              <a:t>endmember</a:t>
            </a:r>
            <a:r>
              <a:rPr lang="en-US" dirty="0" smtClean="0"/>
              <a:t> chosen based on minimum RMSE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400" y="4333240"/>
            <a:ext cx="8820688" cy="2067560"/>
            <a:chOff x="152400" y="4323080"/>
            <a:chExt cx="8820688" cy="206756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213" t="16420" r="3668" b="8798"/>
            <a:stretch>
              <a:fillRect/>
            </a:stretch>
          </p:blipFill>
          <p:spPr bwMode="auto">
            <a:xfrm>
              <a:off x="6248400" y="4343400"/>
              <a:ext cx="2724688" cy="2011680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3668" t="13948" r="3668" b="7082"/>
            <a:stretch>
              <a:fillRect/>
            </a:stretch>
          </p:blipFill>
          <p:spPr bwMode="auto">
            <a:xfrm>
              <a:off x="152400" y="4338320"/>
              <a:ext cx="2667000" cy="204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3668" t="13949" r="3668" b="7082"/>
            <a:stretch>
              <a:fillRect/>
            </a:stretch>
          </p:blipFill>
          <p:spPr bwMode="auto">
            <a:xfrm>
              <a:off x="3169920" y="4323080"/>
              <a:ext cx="2743200" cy="2067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932912" y="4267200"/>
            <a:ext cx="7296688" cy="2416452"/>
            <a:chOff x="932912" y="4267200"/>
            <a:chExt cx="7296688" cy="2416452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5072" t="18067" r="5072" b="6302"/>
            <a:stretch>
              <a:fillRect/>
            </a:stretch>
          </p:blipFill>
          <p:spPr bwMode="auto">
            <a:xfrm>
              <a:off x="5410200" y="4637313"/>
              <a:ext cx="2819400" cy="2046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213" t="16420" r="3668" b="8798"/>
            <a:stretch>
              <a:fillRect/>
            </a:stretch>
          </p:blipFill>
          <p:spPr bwMode="auto">
            <a:xfrm>
              <a:off x="932912" y="4669972"/>
              <a:ext cx="2724688" cy="2011680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371600" y="4288972"/>
              <a:ext cx="1801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False color image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3600" y="4267200"/>
              <a:ext cx="1994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Kelp fraction image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9" idx="3"/>
              <a:endCxn id="8" idx="1"/>
            </p:cNvCxnSpPr>
            <p:nvPr/>
          </p:nvCxnSpPr>
          <p:spPr>
            <a:xfrm flipV="1">
              <a:off x="3657600" y="5660483"/>
              <a:ext cx="1752600" cy="153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76399"/>
          </a:xfrm>
        </p:spPr>
        <p:txBody>
          <a:bodyPr>
            <a:normAutofit/>
          </a:bodyPr>
          <a:lstStyle/>
          <a:p>
            <a:r>
              <a:rPr lang="en-US" dirty="0" smtClean="0"/>
              <a:t>Strong relationship between kelp fraction and diver measured canopy biomass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Biomass from LANDSAT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81201" y="2779768"/>
            <a:ext cx="5257800" cy="3849632"/>
            <a:chOff x="2286001" y="3429000"/>
            <a:chExt cx="4571999" cy="3316232"/>
          </a:xfrm>
        </p:grpSpPr>
        <p:pic>
          <p:nvPicPr>
            <p:cNvPr id="5" name="Picture 4" descr="LANDSAT_LTER_regressio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1" y="3429000"/>
              <a:ext cx="4571999" cy="331623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257800" y="5562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2</a:t>
              </a:r>
              <a:r>
                <a:rPr lang="en-US" dirty="0" smtClean="0">
                  <a:solidFill>
                    <a:schemeClr val="bg1"/>
                  </a:solidFill>
                </a:rPr>
                <a:t> = 0.62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Kelp dynamics in the SB Channel (1984-2009)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219199"/>
          </a:xfrm>
        </p:spPr>
        <p:txBody>
          <a:bodyPr/>
          <a:lstStyle/>
          <a:p>
            <a:r>
              <a:rPr lang="en-US" sz="2800" dirty="0" smtClean="0"/>
              <a:t>Regional Mean: 41500 metric tons of kelp canopy</a:t>
            </a:r>
          </a:p>
          <a:p>
            <a:r>
              <a:rPr lang="en-US" sz="2800" dirty="0" smtClean="0"/>
              <a:t>Regional CV: 87%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0" y="1600200"/>
            <a:ext cx="9144000" cy="5257800"/>
            <a:chOff x="0" y="1600200"/>
            <a:chExt cx="9144000" cy="5257800"/>
          </a:xfrm>
        </p:grpSpPr>
        <p:sp>
          <p:nvSpPr>
            <p:cNvPr id="19462" name="TextBox 5"/>
            <p:cNvSpPr txBox="1">
              <a:spLocks noChangeArrowheads="1"/>
            </p:cNvSpPr>
            <p:nvPr/>
          </p:nvSpPr>
          <p:spPr bwMode="auto">
            <a:xfrm>
              <a:off x="891984" y="3119735"/>
              <a:ext cx="26132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itchFamily="34" charset="0"/>
                </a:rPr>
                <a:t>Mean Biomass (</a:t>
              </a:r>
              <a:r>
                <a:rPr lang="en-US" sz="2400" b="1" dirty="0" smtClean="0">
                  <a:latin typeface="Calibri" pitchFamily="34" charset="0"/>
                </a:rPr>
                <a:t>kg)</a:t>
              </a:r>
              <a:endParaRPr lang="en-US" sz="2400" b="1" dirty="0">
                <a:latin typeface="Calibri" pitchFamily="34" charset="0"/>
              </a:endParaRPr>
            </a:p>
          </p:txBody>
        </p:sp>
        <p:pic>
          <p:nvPicPr>
            <p:cNvPr id="13" name="Picture 12" descr="region_mea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81400"/>
              <a:ext cx="4433656" cy="3276600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1371600" y="1600200"/>
              <a:ext cx="7772400" cy="5181600"/>
              <a:chOff x="1371600" y="1600200"/>
              <a:chExt cx="7772400" cy="5181600"/>
            </a:xfrm>
          </p:grpSpPr>
          <p:cxnSp>
            <p:nvCxnSpPr>
              <p:cNvPr id="55" name="Straight Connector 54"/>
              <p:cNvCxnSpPr>
                <a:endCxn id="11" idx="1"/>
              </p:cNvCxnSpPr>
              <p:nvPr/>
            </p:nvCxnSpPr>
            <p:spPr>
              <a:xfrm rot="5400000" flipH="1" flipV="1">
                <a:off x="1104900" y="2552700"/>
                <a:ext cx="3733800" cy="32004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endCxn id="10" idx="1"/>
              </p:cNvCxnSpPr>
              <p:nvPr/>
            </p:nvCxnSpPr>
            <p:spPr>
              <a:xfrm flipV="1">
                <a:off x="1905000" y="4200787"/>
                <a:ext cx="2667000" cy="19714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12" idx="1"/>
              </p:cNvCxnSpPr>
              <p:nvPr/>
            </p:nvCxnSpPr>
            <p:spPr>
              <a:xfrm>
                <a:off x="2590800" y="6096000"/>
                <a:ext cx="19812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 descr="san_miguel_mean.jpg"/>
              <p:cNvPicPr>
                <a:picLocks noChangeAspect="1"/>
              </p:cNvPicPr>
              <p:nvPr/>
            </p:nvPicPr>
            <p:blipFill>
              <a:blip r:embed="rId4" cstate="print"/>
              <a:srcRect l="9730" t="29167" b="33333"/>
              <a:stretch>
                <a:fillRect/>
              </a:stretch>
            </p:blipFill>
            <p:spPr>
              <a:xfrm>
                <a:off x="4572000" y="1600200"/>
                <a:ext cx="4572000" cy="1371600"/>
              </a:xfrm>
              <a:prstGeom prst="rect">
                <a:avLst/>
              </a:prstGeom>
            </p:spPr>
          </p:pic>
          <p:pic>
            <p:nvPicPr>
              <p:cNvPr id="10" name="Picture 9" descr="santa_rosa_mean.jpg"/>
              <p:cNvPicPr>
                <a:picLocks noChangeAspect="1"/>
              </p:cNvPicPr>
              <p:nvPr/>
            </p:nvPicPr>
            <p:blipFill>
              <a:blip r:embed="rId5" cstate="print"/>
              <a:srcRect l="9747" t="20833" b="25000"/>
              <a:stretch>
                <a:fillRect/>
              </a:stretch>
            </p:blipFill>
            <p:spPr>
              <a:xfrm>
                <a:off x="4572000" y="3200400"/>
                <a:ext cx="4572000" cy="2000773"/>
              </a:xfrm>
              <a:prstGeom prst="rect">
                <a:avLst/>
              </a:prstGeom>
            </p:spPr>
          </p:pic>
          <p:pic>
            <p:nvPicPr>
              <p:cNvPr id="12" name="Picture 11" descr="santa_cruz_mean.jpg"/>
              <p:cNvPicPr>
                <a:picLocks noChangeAspect="1"/>
              </p:cNvPicPr>
              <p:nvPr/>
            </p:nvPicPr>
            <p:blipFill>
              <a:blip r:embed="rId6" cstate="print"/>
              <a:srcRect l="9730" t="29853" b="32647"/>
              <a:stretch>
                <a:fillRect/>
              </a:stretch>
            </p:blipFill>
            <p:spPr>
              <a:xfrm>
                <a:off x="4572000" y="5410200"/>
                <a:ext cx="4572000" cy="1371600"/>
              </a:xfrm>
              <a:prstGeom prst="rect">
                <a:avLst/>
              </a:prstGeom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0" y="2819400"/>
            <a:ext cx="9144000" cy="4038600"/>
            <a:chOff x="0" y="2819400"/>
            <a:chExt cx="9144000" cy="4038600"/>
          </a:xfrm>
        </p:grpSpPr>
        <p:sp>
          <p:nvSpPr>
            <p:cNvPr id="81" name="Rectangle 80"/>
            <p:cNvSpPr/>
            <p:nvPr/>
          </p:nvSpPr>
          <p:spPr>
            <a:xfrm>
              <a:off x="0" y="2819400"/>
              <a:ext cx="91440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0" y="2953350"/>
              <a:ext cx="9144000" cy="3904650"/>
              <a:chOff x="0" y="2953350"/>
              <a:chExt cx="9144000" cy="3904650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0" y="3199418"/>
                <a:ext cx="9144000" cy="3658582"/>
                <a:chOff x="0" y="3199418"/>
                <a:chExt cx="9144000" cy="3658582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0" y="3199418"/>
                  <a:ext cx="9144000" cy="3658582"/>
                  <a:chOff x="0" y="3199418"/>
                  <a:chExt cx="9144000" cy="3658582"/>
                </a:xfrm>
              </p:grpSpPr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0" y="3199418"/>
                    <a:ext cx="9144000" cy="3658582"/>
                    <a:chOff x="0" y="3199418"/>
                    <a:chExt cx="9144000" cy="3658582"/>
                  </a:xfrm>
                </p:grpSpPr>
                <p:pic>
                  <p:nvPicPr>
                    <p:cNvPr id="70" name="Picture 69" descr="sbc_biomass.jpg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0" y="3199418"/>
                      <a:ext cx="9144000" cy="3658582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>
                      <a:off x="1219200" y="5943600"/>
                      <a:ext cx="7010400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4171750" y="5658050"/>
                      <a:ext cx="655949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mean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74" name="TextBox 73"/>
                  <p:cNvSpPr txBox="1"/>
                  <p:nvPr/>
                </p:nvSpPr>
                <p:spPr>
                  <a:xfrm rot="16200000">
                    <a:off x="4675812" y="4992764"/>
                    <a:ext cx="84830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El Nino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 rot="16200000">
                    <a:off x="1817912" y="5040089"/>
                    <a:ext cx="84830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El Nino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8" name="TextBox 77"/>
                <p:cNvSpPr txBox="1"/>
                <p:nvPr/>
              </p:nvSpPr>
              <p:spPr>
                <a:xfrm rot="16200000">
                  <a:off x="-67580" y="4779060"/>
                  <a:ext cx="15327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Biomass (kg)</a:t>
                  </a:r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3200400" y="2953350"/>
                <a:ext cx="31568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Santa Barbara Channel 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Analysis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5867400"/>
            <a:ext cx="82296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 1 km scale, dynamics are driven by wave disturbance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clusters_4_kme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71600"/>
            <a:ext cx="5956761" cy="4343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854009" y="838200"/>
            <a:ext cx="3289991" cy="5050190"/>
            <a:chOff x="5854009" y="838200"/>
            <a:chExt cx="3289991" cy="5050190"/>
          </a:xfrm>
        </p:grpSpPr>
        <p:pic>
          <p:nvPicPr>
            <p:cNvPr id="5" name="Picture 4" descr="cdip_2010011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4009" y="1195252"/>
              <a:ext cx="3289991" cy="2103120"/>
            </a:xfrm>
            <a:prstGeom prst="rect">
              <a:avLst/>
            </a:prstGeom>
          </p:spPr>
        </p:pic>
        <p:pic>
          <p:nvPicPr>
            <p:cNvPr id="6" name="Picture 5" descr="cdip_2009061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4009" y="3785270"/>
              <a:ext cx="3289991" cy="21031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58809" y="838200"/>
              <a:ext cx="2718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Typical winter swell regime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06886" y="3429000"/>
              <a:ext cx="2886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Typical summer swell regime</a:t>
              </a:r>
              <a:endParaRPr lang="en-US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914400" y="1971575"/>
            <a:ext cx="400250" cy="4195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66750" y="3333550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95800" y="3505200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ocal_cencal_cv_l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4047" y="2011362"/>
            <a:ext cx="4377553" cy="3474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Regional Patterns of Disturbance (using LANDSAT data)</a:t>
            </a:r>
            <a:endParaRPr lang="en-US" sz="3200" dirty="0">
              <a:latin typeface="+mn-lt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981432" y="1630362"/>
            <a:ext cx="252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Mean winter kelp loss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4876800" y="1630362"/>
            <a:ext cx="37358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Inter-annual variation in kelp loss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7315200" y="3311525"/>
            <a:ext cx="5389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mean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5973762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Disturbance from winter storms in central California was more than 2X as high, but only about ¼ as variable as southern California</a:t>
            </a:r>
          </a:p>
        </p:txBody>
      </p:sp>
      <p:pic>
        <p:nvPicPr>
          <p:cNvPr id="12" name="Picture 11" descr="socal_cencal_meanlo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61" y="2011362"/>
            <a:ext cx="4212139" cy="34747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5440362"/>
            <a:ext cx="182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(Reed </a:t>
            </a:r>
            <a:r>
              <a:rPr lang="en-US" sz="1600" i="1" dirty="0" smtClean="0"/>
              <a:t>et al.</a:t>
            </a:r>
            <a:r>
              <a:rPr lang="en-US" sz="1600" dirty="0" smtClean="0"/>
              <a:t> in prep)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ocal_cencal_cv_n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981200"/>
            <a:ext cx="4254470" cy="3566160"/>
          </a:xfrm>
          <a:prstGeom prst="rect">
            <a:avLst/>
          </a:prstGeo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4800" y="218182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Sub-regional </a:t>
            </a:r>
            <a:r>
              <a:rPr lang="en-US" sz="3200" dirty="0">
                <a:latin typeface="Calibri" pitchFamily="34" charset="0"/>
              </a:rPr>
              <a:t>Patterns of </a:t>
            </a:r>
            <a:r>
              <a:rPr lang="en-US" sz="3200" dirty="0" smtClean="0">
                <a:latin typeface="Calibri" pitchFamily="34" charset="0"/>
              </a:rPr>
              <a:t>NPP (from diver data) </a:t>
            </a:r>
            <a:r>
              <a:rPr lang="en-US" sz="3200" dirty="0">
                <a:latin typeface="Calibri" pitchFamily="34" charset="0"/>
              </a:rPr>
              <a:t>are consistent with </a:t>
            </a:r>
            <a:r>
              <a:rPr lang="en-US" sz="3200" dirty="0" smtClean="0">
                <a:latin typeface="Calibri" pitchFamily="34" charset="0"/>
              </a:rPr>
              <a:t>disturbance patterns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63767" y="1600200"/>
            <a:ext cx="20890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Mean annual NPP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34000" y="1600200"/>
            <a:ext cx="3182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latin typeface="Calibri" pitchFamily="34" charset="0"/>
              </a:rPr>
              <a:t>Interannual</a:t>
            </a:r>
            <a:r>
              <a:rPr lang="en-US" sz="2000" b="1" dirty="0">
                <a:latin typeface="Calibri" pitchFamily="34" charset="0"/>
              </a:rPr>
              <a:t> variation in NPP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76200" y="5927725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Annual NPP by </a:t>
            </a:r>
            <a:r>
              <a:rPr lang="en-US" sz="2000" b="1" i="1">
                <a:latin typeface="Calibri" pitchFamily="34" charset="0"/>
              </a:rPr>
              <a:t>Macrocystis</a:t>
            </a:r>
            <a:r>
              <a:rPr lang="en-US" sz="2000" b="1">
                <a:latin typeface="Calibri" pitchFamily="34" charset="0"/>
              </a:rPr>
              <a:t> was ~ twice as high and twice as  variable in S. California compared to C. California</a:t>
            </a:r>
            <a:endParaRPr lang="en-US" sz="2000">
              <a:latin typeface="Calibri" pitchFamily="34" charset="0"/>
            </a:endParaRPr>
          </a:p>
        </p:txBody>
      </p:sp>
      <p:pic>
        <p:nvPicPr>
          <p:cNvPr id="11" name="Picture 10" descr="socal_cencal_mean_np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981200"/>
            <a:ext cx="4229632" cy="356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Macrocystis</a:t>
            </a:r>
            <a:r>
              <a:rPr lang="en-US" i="1" dirty="0" smtClean="0"/>
              <a:t> </a:t>
            </a:r>
            <a:r>
              <a:rPr lang="en-US" i="1" dirty="0" err="1" smtClean="0"/>
              <a:t>pyrifera</a:t>
            </a:r>
            <a:r>
              <a:rPr lang="en-US" i="1" dirty="0" smtClean="0"/>
              <a:t> – Giant Kelp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economic &amp; ecological importance</a:t>
            </a:r>
          </a:p>
          <a:p>
            <a:r>
              <a:rPr lang="en-US" dirty="0" smtClean="0"/>
              <a:t>“Ecosystem engineer” of the </a:t>
            </a:r>
            <a:r>
              <a:rPr lang="en-US" dirty="0" err="1" smtClean="0"/>
              <a:t>nearshore</a:t>
            </a:r>
            <a:r>
              <a:rPr lang="en-US" dirty="0" smtClean="0"/>
              <a:t> ecosystems</a:t>
            </a:r>
          </a:p>
          <a:p>
            <a:r>
              <a:rPr lang="en-US" dirty="0" smtClean="0"/>
              <a:t>Dominant canopy forming </a:t>
            </a:r>
            <a:r>
              <a:rPr lang="en-US" dirty="0" err="1" smtClean="0"/>
              <a:t>macroalga</a:t>
            </a:r>
            <a:r>
              <a:rPr lang="en-US" dirty="0" smtClean="0"/>
              <a:t> in So Cal</a:t>
            </a:r>
          </a:p>
          <a:p>
            <a:r>
              <a:rPr lang="en-US" dirty="0" smtClean="0"/>
              <a:t>Highly dynamic</a:t>
            </a:r>
          </a:p>
          <a:p>
            <a:pPr lvl="1"/>
            <a:r>
              <a:rPr lang="en-US" dirty="0" smtClean="0"/>
              <a:t>Plant life spans ~ 2.5 years</a:t>
            </a:r>
          </a:p>
          <a:p>
            <a:pPr lvl="1"/>
            <a:r>
              <a:rPr lang="en-US" dirty="0" smtClean="0"/>
              <a:t>Frond life spans ~ 4 months</a:t>
            </a:r>
          </a:p>
          <a:p>
            <a:pPr lvl="1"/>
            <a:r>
              <a:rPr lang="en-US" dirty="0" smtClean="0"/>
              <a:t>Fronds growth can be 0.5 m/day</a:t>
            </a:r>
            <a:endParaRPr lang="en-US" dirty="0"/>
          </a:p>
        </p:txBody>
      </p:sp>
      <p:pic>
        <p:nvPicPr>
          <p:cNvPr id="4" name="Picture 3" descr="kelp_plant_halew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064000"/>
            <a:ext cx="26670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 in California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5791200" y="1447800"/>
            <a:ext cx="3200400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alibri" pitchFamily="34" charset="0"/>
              </a:rPr>
              <a:t>Winter storm intensity, as measured by residual non-tidal water height, and frequency have increased in California since </a:t>
            </a:r>
            <a:r>
              <a:rPr lang="en-US" sz="2400" b="1" dirty="0" smtClean="0">
                <a:latin typeface="Calibri" pitchFamily="34" charset="0"/>
              </a:rPr>
              <a:t>1950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5638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5715000" y="6477000"/>
            <a:ext cx="2201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(Ruggiero </a:t>
            </a:r>
            <a:r>
              <a:rPr lang="en-US" i="1" dirty="0">
                <a:latin typeface="Calibri" pitchFamily="34" charset="0"/>
              </a:rPr>
              <a:t>et al.</a:t>
            </a:r>
            <a:r>
              <a:rPr lang="en-US" dirty="0">
                <a:latin typeface="Calibri" pitchFamily="34" charset="0"/>
              </a:rPr>
              <a:t>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have created a time series of giant kelp biomass in the Santa Barbara Channel between 1984-2010 with unprecedented spatial and temporal resolution from LANDSAT imagery</a:t>
            </a:r>
          </a:p>
          <a:p>
            <a:r>
              <a:rPr lang="en-US" dirty="0" smtClean="0"/>
              <a:t>Temporal dynamics at the 1 km scale seem to be driven largely by wave exposure</a:t>
            </a:r>
          </a:p>
          <a:p>
            <a:r>
              <a:rPr lang="en-US" dirty="0" smtClean="0"/>
              <a:t>Kelp forests in areas with higher wave exposure have lower and less variable NPP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Steps: Gridded Kelp </a:t>
            </a:r>
            <a:r>
              <a:rPr lang="en-US" dirty="0" err="1" smtClean="0"/>
              <a:t>Metapopulation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3429000"/>
            <a:ext cx="137160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Kelp biomass </a:t>
            </a:r>
            <a:r>
              <a:rPr lang="en-US" sz="2000" baseline="-25000" dirty="0" err="1" smtClean="0"/>
              <a:t>i</a:t>
            </a:r>
            <a:endParaRPr lang="en-US" sz="2000" baseline="-25000" dirty="0"/>
          </a:p>
        </p:txBody>
      </p:sp>
      <p:sp>
        <p:nvSpPr>
          <p:cNvPr id="10" name="Curved Down Arrow 9"/>
          <p:cNvSpPr/>
          <p:nvPr/>
        </p:nvSpPr>
        <p:spPr>
          <a:xfrm>
            <a:off x="3886200" y="2819400"/>
            <a:ext cx="762000" cy="533400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9268688">
            <a:off x="4862454" y="2887217"/>
            <a:ext cx="12954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029200" y="3810000"/>
            <a:ext cx="15240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2031081">
            <a:off x="4851899" y="4906961"/>
            <a:ext cx="12954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752600" y="3810000"/>
            <a:ext cx="1676400" cy="304800"/>
          </a:xfrm>
          <a:prstGeom prst="rightArrow">
            <a:avLst>
              <a:gd name="adj1" fmla="val 43333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600" y="3418114"/>
            <a:ext cx="1374648" cy="1216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Kelp biomass </a:t>
            </a:r>
            <a:r>
              <a:rPr lang="en-US" sz="2000" baseline="-25000" dirty="0" smtClean="0"/>
              <a:t>j ≠ </a:t>
            </a:r>
            <a:r>
              <a:rPr lang="en-US" sz="2000" baseline="-25000" dirty="0" err="1" smtClean="0"/>
              <a:t>i</a:t>
            </a:r>
            <a:endParaRPr lang="en-US" sz="20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1905000"/>
            <a:ext cx="2251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Trophic</a:t>
            </a:r>
            <a:r>
              <a:rPr lang="en-US" sz="2000" dirty="0" smtClean="0"/>
              <a:t> interactions</a:t>
            </a:r>
          </a:p>
          <a:p>
            <a:r>
              <a:rPr lang="en-US" sz="2000" dirty="0" smtClean="0"/>
              <a:t>f(species)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535939" y="3581400"/>
            <a:ext cx="2684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Wave mortality</a:t>
            </a:r>
          </a:p>
          <a:p>
            <a:r>
              <a:rPr lang="en-US" sz="2000" dirty="0" smtClean="0"/>
              <a:t>f(H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, T, exposure, depth)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51830" y="5486401"/>
            <a:ext cx="3139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Senescence </a:t>
            </a:r>
          </a:p>
          <a:p>
            <a:r>
              <a:rPr lang="en-US" sz="2000" dirty="0" smtClean="0"/>
              <a:t>f(time, age, nutrients, temp)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87915" y="2133600"/>
            <a:ext cx="2022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Growth</a:t>
            </a:r>
          </a:p>
          <a:p>
            <a:r>
              <a:rPr lang="en-US" sz="2000" dirty="0" smtClean="0"/>
              <a:t>f(nutrients, </a:t>
            </a:r>
            <a:r>
              <a:rPr lang="en-US" sz="2000" dirty="0" err="1" smtClean="0"/>
              <a:t>kelp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793240" y="4214634"/>
            <a:ext cx="175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Colonization</a:t>
            </a:r>
          </a:p>
          <a:p>
            <a:r>
              <a:rPr lang="en-US" sz="2000" dirty="0" smtClean="0"/>
              <a:t>f(substrate, nutrients, temp, </a:t>
            </a:r>
            <a:r>
              <a:rPr lang="en-US" sz="2000" dirty="0" err="1" smtClean="0"/>
              <a:t>kelp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,</a:t>
            </a:r>
            <a:r>
              <a:rPr lang="en-US" sz="2000" baseline="-25000" dirty="0" smtClean="0"/>
              <a:t> </a:t>
            </a:r>
            <a:r>
              <a:rPr lang="en-US" sz="2000" dirty="0" err="1" smtClean="0"/>
              <a:t>kelp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o_cal_bight_p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07008"/>
            <a:ext cx="6717792" cy="5650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Steps: Expansion of Study Area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524000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Entire Southern California Bight has excellent LANDSAT 5 coverage (clear images every ~1-2 months from 1984-present)</a:t>
            </a:r>
            <a:endParaRPr lang="en-US" sz="2200" dirty="0"/>
          </a:p>
        </p:txBody>
      </p:sp>
      <p:sp>
        <p:nvSpPr>
          <p:cNvPr id="9" name="Oval 8"/>
          <p:cNvSpPr/>
          <p:nvPr/>
        </p:nvSpPr>
        <p:spPr>
          <a:xfrm>
            <a:off x="4093028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56265" y="642257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49684" y="3352800"/>
            <a:ext cx="3494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Allows us to incorporate detailed diver data from Monterey, San Nicolas, Palos Verdes, San </a:t>
            </a:r>
            <a:r>
              <a:rPr lang="en-US" sz="2200" dirty="0" err="1" smtClean="0"/>
              <a:t>Onofre</a:t>
            </a:r>
            <a:r>
              <a:rPr lang="en-US" sz="2200" dirty="0" smtClean="0"/>
              <a:t>, Pt. Loma</a:t>
            </a:r>
            <a:endParaRPr lang="en-US" sz="2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20191" y="3919351"/>
            <a:ext cx="1204689" cy="337458"/>
            <a:chOff x="2438400" y="3842656"/>
            <a:chExt cx="1204689" cy="337458"/>
          </a:xfrm>
        </p:grpSpPr>
        <p:sp>
          <p:nvSpPr>
            <p:cNvPr id="11" name="Oval 10"/>
            <p:cNvSpPr/>
            <p:nvPr/>
          </p:nvSpPr>
          <p:spPr>
            <a:xfrm>
              <a:off x="2971800" y="410391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8400" y="3842656"/>
              <a:ext cx="1204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Santa Barbara</a:t>
              </a:r>
              <a:endParaRPr lang="en-US" sz="1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81400" y="4495800"/>
            <a:ext cx="1039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Los Angeles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42609" y="6096000"/>
            <a:ext cx="908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San Diego</a:t>
            </a:r>
            <a:endParaRPr lang="en-US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53324" y="1575453"/>
            <a:ext cx="905312" cy="329547"/>
            <a:chOff x="762000" y="1458686"/>
            <a:chExt cx="905312" cy="329547"/>
          </a:xfrm>
        </p:grpSpPr>
        <p:sp>
          <p:nvSpPr>
            <p:cNvPr id="12" name="Oval 11"/>
            <p:cNvSpPr/>
            <p:nvPr/>
          </p:nvSpPr>
          <p:spPr>
            <a:xfrm>
              <a:off x="1012372" y="145868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0" y="1480456"/>
              <a:ext cx="905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Monterey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unset_kel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NPP of Southern California kelp is high and variable relative to other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295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Disturbance</a:t>
            </a:r>
            <a:r>
              <a:rPr lang="en-US" dirty="0" smtClean="0"/>
              <a:t> is behind much of this high variability</a:t>
            </a:r>
            <a:endParaRPr lang="en-US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898783" y="6446907"/>
            <a:ext cx="2331577" cy="35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200" b="1" dirty="0"/>
              <a:t>from Knapp and Smith 2001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316192" y="6451865"/>
            <a:ext cx="1582591" cy="36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200" b="1" dirty="0"/>
              <a:t>from </a:t>
            </a:r>
            <a:r>
              <a:rPr lang="en-US" sz="1200" b="1" dirty="0" smtClean="0"/>
              <a:t>SBC-LTER data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" name="Picture 26" descr="kelp_npp_c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3283" y="2895600"/>
            <a:ext cx="4313512" cy="35514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7800" y="2895600"/>
            <a:ext cx="4319553" cy="3563348"/>
            <a:chOff x="177800" y="2895600"/>
            <a:chExt cx="4319553" cy="3563348"/>
          </a:xfrm>
        </p:grpSpPr>
        <p:pic>
          <p:nvPicPr>
            <p:cNvPr id="26" name="Picture 25" descr="kelp_npp_mea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800" y="2895600"/>
              <a:ext cx="4319553" cy="356334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-486630" y="4392807"/>
              <a:ext cx="1673580" cy="3231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</a:rPr>
                <a:t>NPP (dry kg/m</a:t>
              </a:r>
              <a:r>
                <a:rPr lang="en-US" sz="1500" baseline="30000" dirty="0" smtClean="0">
                  <a:solidFill>
                    <a:srgbClr val="000000"/>
                  </a:solidFill>
                </a:rPr>
                <a:t>2</a:t>
              </a:r>
              <a:r>
                <a:rPr lang="en-US" sz="1500" dirty="0" smtClean="0">
                  <a:solidFill>
                    <a:srgbClr val="000000"/>
                  </a:solidFill>
                </a:rPr>
                <a:t>/yr)</a:t>
              </a:r>
              <a:endParaRPr lang="en-US" sz="15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for ecosystem production and biodiversity 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2743200" y="1676400"/>
            <a:ext cx="363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Macrocystis</a:t>
            </a:r>
            <a:r>
              <a:rPr lang="en-US" sz="2400" dirty="0" smtClean="0"/>
              <a:t> and Fish Stocks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228600" y="6273225"/>
            <a:ext cx="4056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Kelp biomass data from </a:t>
            </a:r>
            <a:r>
              <a:rPr lang="en-US" sz="1600" dirty="0" err="1" smtClean="0"/>
              <a:t>Kelco</a:t>
            </a:r>
            <a:r>
              <a:rPr lang="en-US" sz="1600" dirty="0" smtClean="0"/>
              <a:t> visual estimates;</a:t>
            </a:r>
          </a:p>
          <a:p>
            <a:r>
              <a:rPr lang="en-US" sz="1600" dirty="0" smtClean="0"/>
              <a:t>Fish observations from Brooks et al 2002</a:t>
            </a:r>
            <a:endParaRPr lang="en-US" sz="1600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990600" y="2133600"/>
            <a:ext cx="6934200" cy="4114040"/>
            <a:chOff x="990600" y="2133600"/>
            <a:chExt cx="6934200" cy="411404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2133600"/>
              <a:ext cx="6934200" cy="4114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" name="TextBox 116"/>
            <p:cNvSpPr txBox="1"/>
            <p:nvPr/>
          </p:nvSpPr>
          <p:spPr>
            <a:xfrm rot="16200000">
              <a:off x="1896413" y="2953079"/>
              <a:ext cx="9653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PDO shift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 rot="16200000">
              <a:off x="3253437" y="3875609"/>
              <a:ext cx="774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El Nino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 rot="16200000">
              <a:off x="5996637" y="3863037"/>
              <a:ext cx="774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El Nino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81534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kelp vary through space (m’s to 100’s of km) and time (seasonally to </a:t>
            </a:r>
            <a:r>
              <a:rPr lang="en-US" dirty="0" err="1" smtClean="0"/>
              <a:t>decadally</a:t>
            </a:r>
            <a:r>
              <a:rPr lang="en-US" dirty="0" smtClean="0"/>
              <a:t>) ?</a:t>
            </a:r>
          </a:p>
          <a:p>
            <a:pPr lvl="1"/>
            <a:r>
              <a:rPr lang="en-US" dirty="0" smtClean="0"/>
              <a:t>SBC-LTER diver observations combined with:</a:t>
            </a:r>
          </a:p>
          <a:p>
            <a:pPr marL="971550" lvl="1" indent="-514350">
              <a:buNone/>
            </a:pPr>
            <a:r>
              <a:rPr lang="en-US" dirty="0" smtClean="0"/>
              <a:t>	SPOT (2006-2008): spatial scaling and variability</a:t>
            </a:r>
          </a:p>
          <a:p>
            <a:pPr marL="971550" lvl="1" indent="-514350">
              <a:buNone/>
            </a:pPr>
            <a:r>
              <a:rPr lang="en-US" dirty="0" smtClean="0"/>
              <a:t>	LANDSAT (1984-2010): temporal variability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mechanisms are driving variability across scales?</a:t>
            </a:r>
          </a:p>
          <a:p>
            <a:pPr lvl="1"/>
            <a:r>
              <a:rPr lang="en-US" dirty="0" smtClean="0"/>
              <a:t>Develop statistical models relating growth, mortality, colonization to forcing data (waves, SST, nutrients, substrate, currents, etc.)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1600201"/>
            <a:ext cx="8153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Still, our understanding of variability in kelp populations is limited</a:t>
            </a:r>
          </a:p>
          <a:p>
            <a:pPr lvl="1"/>
            <a:r>
              <a:rPr lang="en-US" dirty="0" smtClean="0"/>
              <a:t>Based on local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Satellite Imagery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90500" y="1493838"/>
            <a:ext cx="8264525" cy="5165725"/>
            <a:chOff x="190500" y="1493838"/>
            <a:chExt cx="8264525" cy="5165725"/>
          </a:xfrm>
        </p:grpSpPr>
        <p:pic>
          <p:nvPicPr>
            <p:cNvPr id="7170" name="Picture 85" descr="kelp_areaofinterest_aqu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925" y="1493838"/>
              <a:ext cx="7912100" cy="380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2" name="Text Box 10"/>
            <p:cNvSpPr txBox="1">
              <a:spLocks noChangeArrowheads="1"/>
            </p:cNvSpPr>
            <p:nvPr/>
          </p:nvSpPr>
          <p:spPr bwMode="auto">
            <a:xfrm>
              <a:off x="190500" y="5089525"/>
              <a:ext cx="2957513" cy="157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dirty="0"/>
                <a:t> imagery acquired approx. every 2 months from 2006-2008</a:t>
              </a:r>
            </a:p>
          </p:txBody>
        </p:sp>
        <p:sp>
          <p:nvSpPr>
            <p:cNvPr id="7173" name="Text Box 10"/>
            <p:cNvSpPr txBox="1">
              <a:spLocks noChangeArrowheads="1"/>
            </p:cNvSpPr>
            <p:nvPr/>
          </p:nvSpPr>
          <p:spPr bwMode="auto">
            <a:xfrm>
              <a:off x="190500" y="4560888"/>
              <a:ext cx="261778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dirty="0"/>
                <a:t> 10 m resolution</a:t>
              </a:r>
            </a:p>
          </p:txBody>
        </p:sp>
      </p:grp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4572000" y="4597400"/>
            <a:ext cx="172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Diver transects</a:t>
            </a:r>
          </a:p>
        </p:txBody>
      </p:sp>
      <p:cxnSp>
        <p:nvCxnSpPr>
          <p:cNvPr id="10" name="Straight Arrow Connector 9"/>
          <p:cNvCxnSpPr>
            <a:stCxn id="7174" idx="3"/>
          </p:cNvCxnSpPr>
          <p:nvPr/>
        </p:nvCxnSpPr>
        <p:spPr>
          <a:xfrm flipV="1">
            <a:off x="6296025" y="4597400"/>
            <a:ext cx="722313" cy="1841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174" idx="3"/>
          </p:cNvCxnSpPr>
          <p:nvPr/>
        </p:nvCxnSpPr>
        <p:spPr>
          <a:xfrm>
            <a:off x="6296025" y="4781550"/>
            <a:ext cx="1343025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174" idx="1"/>
          </p:cNvCxnSpPr>
          <p:nvPr/>
        </p:nvCxnSpPr>
        <p:spPr>
          <a:xfrm rot="10800000">
            <a:off x="4389438" y="4268788"/>
            <a:ext cx="182562" cy="5127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33400" y="1295400"/>
            <a:ext cx="7345363" cy="5486330"/>
            <a:chOff x="533400" y="1295400"/>
            <a:chExt cx="7345363" cy="5486330"/>
          </a:xfrm>
        </p:grpSpPr>
        <p:pic>
          <p:nvPicPr>
            <p:cNvPr id="5122" name="Picture 2" descr="kelp_spectr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200" y="1295400"/>
              <a:ext cx="4754563" cy="356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5" descr="kelp_areaofinterest_aque.png"/>
            <p:cNvPicPr>
              <a:picLocks noChangeAspect="1"/>
            </p:cNvPicPr>
            <p:nvPr/>
          </p:nvPicPr>
          <p:blipFill>
            <a:blip r:embed="rId3" cstate="print"/>
            <a:srcRect r="72071"/>
            <a:stretch>
              <a:fillRect/>
            </a:stretch>
          </p:blipFill>
          <p:spPr bwMode="auto">
            <a:xfrm>
              <a:off x="533400" y="1495125"/>
              <a:ext cx="2209800" cy="380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M17-34%C-SurfaceCanopy2"/>
            <p:cNvPicPr>
              <a:picLocks noChangeAspect="1" noChangeArrowheads="1"/>
            </p:cNvPicPr>
            <p:nvPr/>
          </p:nvPicPr>
          <p:blipFill>
            <a:blip r:embed="rId5" cstate="print">
              <a:lum contrast="6000"/>
            </a:blip>
            <a:srcRect/>
            <a:stretch>
              <a:fillRect/>
            </a:stretch>
          </p:blipFill>
          <p:spPr bwMode="auto">
            <a:xfrm>
              <a:off x="3810000" y="5105400"/>
              <a:ext cx="3327400" cy="167633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cxnSp>
          <p:nvCxnSpPr>
            <p:cNvPr id="16" name="Straight Arrow Connector 15"/>
            <p:cNvCxnSpPr/>
            <p:nvPr/>
          </p:nvCxnSpPr>
          <p:spPr>
            <a:xfrm flipV="1">
              <a:off x="2286000" y="2819400"/>
              <a:ext cx="3352800" cy="7620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133600" y="3886200"/>
              <a:ext cx="1828800" cy="7620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Remote Sensing of </a:t>
            </a:r>
            <a:r>
              <a:rPr lang="en-US" i="1" dirty="0" err="1"/>
              <a:t>Macrocystis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Biomass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610688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257800" y="4495800"/>
            <a:ext cx="1058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= 0.71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6400800"/>
            <a:ext cx="534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(Cavanaugh </a:t>
            </a:r>
            <a:r>
              <a:rPr lang="en-US" i="1" dirty="0" smtClean="0"/>
              <a:t>et al.</a:t>
            </a:r>
            <a:r>
              <a:rPr lang="en-US" dirty="0" smtClean="0"/>
              <a:t> Marine Ecology Progress Series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Spatial Scaling with SPOT Imagery</a:t>
            </a:r>
            <a:endParaRPr lang="en-US" dirty="0"/>
          </a:p>
        </p:txBody>
      </p:sp>
      <p:pic>
        <p:nvPicPr>
          <p:cNvPr id="17" name="Picture 16" descr="aque_lter_bedbio_v02_laregf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86" y="4145280"/>
            <a:ext cx="2669814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mohk_lter_bedbio_v02_largefo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3786" y="4145280"/>
            <a:ext cx="2669814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25786" y="1600200"/>
            <a:ext cx="2727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latin typeface="Calibri" pitchFamily="34" charset="0"/>
              </a:rPr>
              <a:t>Arroyo </a:t>
            </a:r>
            <a:r>
              <a:rPr lang="en-US" b="1" dirty="0" err="1">
                <a:latin typeface="Calibri" pitchFamily="34" charset="0"/>
              </a:rPr>
              <a:t>Quemado</a:t>
            </a:r>
            <a:endParaRPr lang="en-US" b="1" dirty="0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906699" y="1600200"/>
            <a:ext cx="1452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latin typeface="Calibri" pitchFamily="34" charset="0"/>
              </a:rPr>
              <a:t>Mohawk</a:t>
            </a:r>
            <a:endParaRPr lang="en-US" b="1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06786" y="4386263"/>
            <a:ext cx="1247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r</a:t>
            </a:r>
            <a:r>
              <a:rPr lang="en-US" sz="1600" b="1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= 0.20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05586" y="4386263"/>
            <a:ext cx="1244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r</a:t>
            </a:r>
            <a:r>
              <a:rPr lang="en-US" sz="1600" b="1" baseline="30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 = 0.67*</a:t>
            </a:r>
            <a:endParaRPr lang="en-US" sz="1600" b="1">
              <a:solidFill>
                <a:srgbClr val="000000"/>
              </a:solidFill>
            </a:endParaRPr>
          </a:p>
        </p:txBody>
      </p:sp>
      <p:grpSp>
        <p:nvGrpSpPr>
          <p:cNvPr id="23" name="Group 45"/>
          <p:cNvGrpSpPr>
            <a:grpSpLocks/>
          </p:cNvGrpSpPr>
          <p:nvPr/>
        </p:nvGrpSpPr>
        <p:grpSpPr bwMode="auto">
          <a:xfrm>
            <a:off x="457200" y="1981200"/>
            <a:ext cx="2194560" cy="2011680"/>
            <a:chOff x="44388" y="1687911"/>
            <a:chExt cx="2106479" cy="2361810"/>
          </a:xfrm>
        </p:grpSpPr>
        <p:pic>
          <p:nvPicPr>
            <p:cNvPr id="24" name="Picture 35" descr="aque_abur_mohk_scaled_sized.jpg"/>
            <p:cNvPicPr>
              <a:picLocks noChangeAspect="1"/>
            </p:cNvPicPr>
            <p:nvPr/>
          </p:nvPicPr>
          <p:blipFill>
            <a:blip r:embed="rId5" cstate="print"/>
            <a:srcRect l="5000" t="16710" r="68646" b="14861"/>
            <a:stretch>
              <a:fillRect/>
            </a:stretch>
          </p:blipFill>
          <p:spPr bwMode="auto">
            <a:xfrm>
              <a:off x="44388" y="1687911"/>
              <a:ext cx="2106479" cy="236181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" name="Rectangle 35"/>
            <p:cNvSpPr>
              <a:spLocks noChangeArrowheads="1"/>
            </p:cNvSpPr>
            <p:nvPr/>
          </p:nvSpPr>
          <p:spPr bwMode="auto">
            <a:xfrm>
              <a:off x="80902" y="2353190"/>
              <a:ext cx="2058992" cy="10758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3505200" y="1981200"/>
            <a:ext cx="2194560" cy="2011680"/>
            <a:chOff x="4440582" y="1836412"/>
            <a:chExt cx="2103120" cy="2322848"/>
          </a:xfrm>
        </p:grpSpPr>
        <p:pic>
          <p:nvPicPr>
            <p:cNvPr id="27" name="Picture 36" descr="aque_abur_mohk_scaled_sized.jpg"/>
            <p:cNvPicPr>
              <a:picLocks noChangeAspect="1"/>
            </p:cNvPicPr>
            <p:nvPr/>
          </p:nvPicPr>
          <p:blipFill>
            <a:blip r:embed="rId6" cstate="print"/>
            <a:srcRect l="36530" t="16524" r="36716" b="15047"/>
            <a:stretch>
              <a:fillRect/>
            </a:stretch>
          </p:blipFill>
          <p:spPr bwMode="auto">
            <a:xfrm>
              <a:off x="4440582" y="1836412"/>
              <a:ext cx="2103120" cy="23228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5319834" y="2850844"/>
              <a:ext cx="419100" cy="40957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Content Placeholder 56"/>
          <p:cNvSpPr txBox="1">
            <a:spLocks/>
          </p:cNvSpPr>
          <p:nvPr/>
        </p:nvSpPr>
        <p:spPr>
          <a:xfrm>
            <a:off x="5943600" y="1882775"/>
            <a:ext cx="3074987" cy="36036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Larger beds harder to characterize w/ transect scale measurements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6365240"/>
            <a:ext cx="239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(Cavanaugh </a:t>
            </a:r>
            <a:r>
              <a:rPr lang="en-US" i="1" dirty="0" smtClean="0"/>
              <a:t>et al.</a:t>
            </a:r>
            <a:r>
              <a:rPr lang="en-US" dirty="0" smtClean="0"/>
              <a:t>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1371600"/>
          </a:xfrm>
        </p:spPr>
        <p:txBody>
          <a:bodyPr/>
          <a:lstStyle/>
          <a:p>
            <a:r>
              <a:rPr lang="en-US" dirty="0" smtClean="0"/>
              <a:t>High biomass bed centers are better correlated with bed wide changes</a:t>
            </a:r>
          </a:p>
          <a:p>
            <a:endParaRPr lang="en-US" dirty="0"/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1600200" y="1310641"/>
            <a:ext cx="2780855" cy="2011680"/>
            <a:chOff x="990600" y="838200"/>
            <a:chExt cx="7162800" cy="5181600"/>
          </a:xfrm>
        </p:grpSpPr>
        <p:grpSp>
          <p:nvGrpSpPr>
            <p:cNvPr id="35" name="Group 6"/>
            <p:cNvGrpSpPr/>
            <p:nvPr/>
          </p:nvGrpSpPr>
          <p:grpSpPr>
            <a:xfrm>
              <a:off x="990600" y="838200"/>
              <a:ext cx="7162800" cy="5181600"/>
              <a:chOff x="990600" y="838200"/>
              <a:chExt cx="7162800" cy="5181600"/>
            </a:xfrm>
          </p:grpSpPr>
          <p:grpSp>
            <p:nvGrpSpPr>
              <p:cNvPr id="37" name="Group 3"/>
              <p:cNvGrpSpPr/>
              <p:nvPr/>
            </p:nvGrpSpPr>
            <p:grpSpPr>
              <a:xfrm>
                <a:off x="990600" y="838200"/>
                <a:ext cx="7162800" cy="5181600"/>
                <a:chOff x="990600" y="838200"/>
                <a:chExt cx="7162800" cy="5181600"/>
              </a:xfrm>
            </p:grpSpPr>
            <p:pic>
              <p:nvPicPr>
                <p:cNvPr id="39" name="Picture 1" descr="aque_landmask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9646" t="12222" r="9647" b="12222"/>
                <a:stretch>
                  <a:fillRect/>
                </a:stretch>
              </p:blipFill>
              <p:spPr>
                <a:xfrm>
                  <a:off x="990600" y="838200"/>
                  <a:ext cx="7162800" cy="51816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0" name="Picture 2" descr="aque.jpg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>
                <a:xfrm rot="20580000">
                  <a:off x="1291278" y="1789925"/>
                  <a:ext cx="4744929" cy="2459491"/>
                </a:xfrm>
                <a:prstGeom prst="rect">
                  <a:avLst/>
                </a:prstGeom>
              </p:spPr>
            </p:pic>
          </p:grpSp>
          <p:pic>
            <p:nvPicPr>
              <p:cNvPr id="38" name="Picture 4" descr="ELL_mean.pn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143000" y="2106706"/>
                <a:ext cx="833347" cy="2651760"/>
              </a:xfrm>
              <a:prstGeom prst="rect">
                <a:avLst/>
              </a:prstGeom>
            </p:spPr>
          </p:pic>
        </p:grpSp>
        <p:sp>
          <p:nvSpPr>
            <p:cNvPr id="36" name="Rectangle 35"/>
            <p:cNvSpPr/>
            <p:nvPr/>
          </p:nvSpPr>
          <p:spPr>
            <a:xfrm>
              <a:off x="1495125" y="2466475"/>
              <a:ext cx="228600" cy="198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1600200" y="3550921"/>
            <a:ext cx="2780855" cy="2011680"/>
            <a:chOff x="990600" y="838200"/>
            <a:chExt cx="7162800" cy="5181600"/>
          </a:xfrm>
        </p:grpSpPr>
        <p:grpSp>
          <p:nvGrpSpPr>
            <p:cNvPr id="42" name="Group 45"/>
            <p:cNvGrpSpPr>
              <a:grpSpLocks noChangeAspect="1"/>
            </p:cNvGrpSpPr>
            <p:nvPr/>
          </p:nvGrpSpPr>
          <p:grpSpPr>
            <a:xfrm>
              <a:off x="990600" y="838200"/>
              <a:ext cx="7162800" cy="5181600"/>
              <a:chOff x="990600" y="838200"/>
              <a:chExt cx="7162800" cy="5181600"/>
            </a:xfrm>
          </p:grpSpPr>
          <p:grpSp>
            <p:nvGrpSpPr>
              <p:cNvPr id="44" name="Group 5"/>
              <p:cNvGrpSpPr/>
              <p:nvPr/>
            </p:nvGrpSpPr>
            <p:grpSpPr>
              <a:xfrm>
                <a:off x="990600" y="838200"/>
                <a:ext cx="7162800" cy="5181600"/>
                <a:chOff x="990600" y="838200"/>
                <a:chExt cx="7162800" cy="5181600"/>
              </a:xfrm>
            </p:grpSpPr>
            <p:pic>
              <p:nvPicPr>
                <p:cNvPr id="46" name="Picture 45" descr="aque_landmask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9646" t="12222" r="9647" b="12222"/>
                <a:stretch>
                  <a:fillRect/>
                </a:stretch>
              </p:blipFill>
              <p:spPr>
                <a:xfrm>
                  <a:off x="990600" y="838200"/>
                  <a:ext cx="7162800" cy="51816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7" name="Picture 46" descr="aque.jp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>
                <a:xfrm rot="20580000">
                  <a:off x="1096497" y="1641027"/>
                  <a:ext cx="4991854" cy="2678103"/>
                </a:xfrm>
                <a:prstGeom prst="rect">
                  <a:avLst/>
                </a:prstGeom>
              </p:spPr>
            </p:pic>
          </p:grpSp>
          <p:pic>
            <p:nvPicPr>
              <p:cNvPr id="45" name="Picture 44" descr="ELL_corr.pn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143000" y="2209800"/>
                <a:ext cx="833347" cy="2651760"/>
              </a:xfrm>
              <a:prstGeom prst="rect">
                <a:avLst/>
              </a:prstGeom>
            </p:spPr>
          </p:pic>
        </p:grp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1495125" y="2466475"/>
              <a:ext cx="228600" cy="198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4755233" y="1310641"/>
            <a:ext cx="2822357" cy="2011680"/>
            <a:chOff x="942814" y="840783"/>
            <a:chExt cx="7284203" cy="5191932"/>
          </a:xfrm>
        </p:grpSpPr>
        <p:pic>
          <p:nvPicPr>
            <p:cNvPr id="49" name="Picture 48" descr="mohk_landmask.png"/>
            <p:cNvPicPr>
              <a:picLocks noChangeAspect="1"/>
            </p:cNvPicPr>
            <p:nvPr/>
          </p:nvPicPr>
          <p:blipFill>
            <a:blip r:embed="rId8" cstate="print"/>
            <a:srcRect l="9108" t="12260" r="8817" b="12034"/>
            <a:stretch>
              <a:fillRect/>
            </a:stretch>
          </p:blipFill>
          <p:spPr>
            <a:xfrm>
              <a:off x="942814" y="840783"/>
              <a:ext cx="7284203" cy="51919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0" name="Picture 49" descr="mohk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167" t="40000" r="66666" b="43333"/>
            <a:stretch>
              <a:fillRect/>
            </a:stretch>
          </p:blipFill>
          <p:spPr>
            <a:xfrm rot="21342419">
              <a:off x="3511861" y="3024223"/>
              <a:ext cx="1962912" cy="1280160"/>
            </a:xfrm>
            <a:prstGeom prst="rect">
              <a:avLst/>
            </a:prstGeom>
          </p:spPr>
        </p:pic>
        <p:pic>
          <p:nvPicPr>
            <p:cNvPr id="51" name="Picture 50" descr="ELL_mean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143000" y="2106706"/>
              <a:ext cx="833347" cy="2651760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1484032" y="2466475"/>
              <a:ext cx="228600" cy="198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4755233" y="3550921"/>
            <a:ext cx="2822357" cy="2011680"/>
            <a:chOff x="1066800" y="838201"/>
            <a:chExt cx="7162800" cy="5105400"/>
          </a:xfrm>
        </p:grpSpPr>
        <p:grpSp>
          <p:nvGrpSpPr>
            <p:cNvPr id="54" name="Group 6"/>
            <p:cNvGrpSpPr>
              <a:grpSpLocks noChangeAspect="1"/>
            </p:cNvGrpSpPr>
            <p:nvPr/>
          </p:nvGrpSpPr>
          <p:grpSpPr>
            <a:xfrm>
              <a:off x="1066800" y="838201"/>
              <a:ext cx="7162800" cy="5105400"/>
              <a:chOff x="942814" y="840783"/>
              <a:chExt cx="7284203" cy="5191931"/>
            </a:xfrm>
          </p:grpSpPr>
          <p:pic>
            <p:nvPicPr>
              <p:cNvPr id="56" name="Picture 55" descr="mohk_landmask.png"/>
              <p:cNvPicPr>
                <a:picLocks noChangeAspect="1"/>
              </p:cNvPicPr>
              <p:nvPr/>
            </p:nvPicPr>
            <p:blipFill>
              <a:blip r:embed="rId8" cstate="print"/>
              <a:srcRect l="9108" t="12260" r="8817" b="12034"/>
              <a:stretch>
                <a:fillRect/>
              </a:stretch>
            </p:blipFill>
            <p:spPr>
              <a:xfrm>
                <a:off x="942814" y="840783"/>
                <a:ext cx="7284203" cy="51919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57" name="Picture 56" descr="mohk.jpg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0000" t="40000" r="10000" b="44444"/>
              <a:stretch>
                <a:fillRect/>
              </a:stretch>
            </p:blipFill>
            <p:spPr>
              <a:xfrm rot="21076760">
                <a:off x="3329165" y="2926640"/>
                <a:ext cx="2351313" cy="1371600"/>
              </a:xfrm>
              <a:prstGeom prst="rect">
                <a:avLst/>
              </a:prstGeom>
            </p:spPr>
          </p:pic>
          <p:pic>
            <p:nvPicPr>
              <p:cNvPr id="58" name="Picture 57" descr="ELL_corr.pn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143000" y="2209800"/>
                <a:ext cx="833347" cy="2651760"/>
              </a:xfrm>
              <a:prstGeom prst="rect">
                <a:avLst/>
              </a:prstGeom>
            </p:spPr>
          </p:pic>
        </p:grpSp>
        <p:sp>
          <p:nvSpPr>
            <p:cNvPr id="55" name="Rectangle 54"/>
            <p:cNvSpPr/>
            <p:nvPr/>
          </p:nvSpPr>
          <p:spPr>
            <a:xfrm>
              <a:off x="1598998" y="2436797"/>
              <a:ext cx="224790" cy="19481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057400" y="914401"/>
            <a:ext cx="183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Arroyo </a:t>
            </a:r>
            <a:r>
              <a:rPr lang="en-US" b="1" dirty="0" err="1" smtClean="0"/>
              <a:t>Quemado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715000" y="914401"/>
            <a:ext cx="102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Mohawk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167564" y="2042238"/>
            <a:ext cx="214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Mean Biomass (kg/m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  <a:endParaRPr lang="en-US" b="1" baseline="30000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170765" y="4248833"/>
            <a:ext cx="213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Correlation to Bed Biomass</a:t>
            </a:r>
            <a:endParaRPr lang="en-US" b="1" baseline="30000" dirty="0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Location Matters Too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1740970" y="251729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32280" y="192532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31210" y="252237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922520" y="19304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751130" y="4734560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0.4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42440" y="414258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12360" y="4734560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0.4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03670" y="414258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rgbClr val="FFFFFC"/>
      </a:lt1>
      <a:dk2>
        <a:srgbClr val="6565FF"/>
      </a:dk2>
      <a:lt2>
        <a:srgbClr val="FFFFFC"/>
      </a:lt2>
      <a:accent1>
        <a:srgbClr val="B8CCE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5264</TotalTime>
  <Words>1145</Words>
  <Application>Microsoft Office PowerPoint</Application>
  <PresentationFormat>On-screen Show (4:3)</PresentationFormat>
  <Paragraphs>186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Dynamics of Giant Kelp Forests: The Engineer of California’s Nearshore Ecosystems</vt:lpstr>
      <vt:lpstr>Macrocystis pyrifera – Giant Kelp</vt:lpstr>
      <vt:lpstr>NPP of Southern California kelp is high and variable relative to other systems </vt:lpstr>
      <vt:lpstr>Implications for ecosystem production and biodiversity </vt:lpstr>
      <vt:lpstr>Research Questions</vt:lpstr>
      <vt:lpstr>SPOT Satellite Imagery</vt:lpstr>
      <vt:lpstr>Remote Sensing of Macrocystis Biomass</vt:lpstr>
      <vt:lpstr>Spatial Scaling with SPOT Imagery</vt:lpstr>
      <vt:lpstr>Location Matters Too</vt:lpstr>
      <vt:lpstr>Bed dynamics are similar for this region</vt:lpstr>
      <vt:lpstr>SPOT Summary</vt:lpstr>
      <vt:lpstr>LANDSAT 5</vt:lpstr>
      <vt:lpstr>LANDSAT Goals</vt:lpstr>
      <vt:lpstr>Methods: LANDSAT Spectral Unmixing</vt:lpstr>
      <vt:lpstr>Methods: Biomass from LANDSAT</vt:lpstr>
      <vt:lpstr>Kelp dynamics in the SB Channel (1984-2009)</vt:lpstr>
      <vt:lpstr>Cluster Analysis</vt:lpstr>
      <vt:lpstr>Regional Patterns of Disturbance (using LANDSAT data)</vt:lpstr>
      <vt:lpstr>Slide 19</vt:lpstr>
      <vt:lpstr>Climate Change in California</vt:lpstr>
      <vt:lpstr>LANDSAT Summary</vt:lpstr>
      <vt:lpstr>Next Steps: Gridded Kelp Metapopulation Model</vt:lpstr>
      <vt:lpstr>Next Steps: Expansion of Study Area</vt:lpstr>
      <vt:lpstr>Thank You!!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451</cp:revision>
  <dcterms:created xsi:type="dcterms:W3CDTF">2010-05-18T13:10:28Z</dcterms:created>
  <dcterms:modified xsi:type="dcterms:W3CDTF">2010-07-09T22:10:46Z</dcterms:modified>
</cp:coreProperties>
</file>